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DM Sans Bold" charset="1" panose="00000000000000000000"/>
      <p:regular r:id="rId27"/>
    </p:embeddedFont>
    <p:embeddedFont>
      <p:font typeface="DM Sans" charset="1" panose="00000000000000000000"/>
      <p:regular r:id="rId28"/>
    </p:embeddedFont>
    <p:embeddedFont>
      <p:font typeface="DM Serif Display" charset="1" panose="00000000000000000000"/>
      <p:regular r:id="rId29"/>
    </p:embeddedFont>
    <p:embeddedFont>
      <p:font typeface="Now Bold" charset="1" panose="00000800000000000000"/>
      <p:regular r:id="rId30"/>
    </p:embeddedFont>
    <p:embeddedFont>
      <p:font typeface="Now" charset="1" panose="00000500000000000000"/>
      <p:regular r:id="rId31"/>
    </p:embeddedFont>
    <p:embeddedFont>
      <p:font typeface="Canva Sans Bold"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1.png" Type="http://schemas.openxmlformats.org/officeDocument/2006/relationships/image"/><Relationship Id="rId8" Target="../media/image28.png" Type="http://schemas.openxmlformats.org/officeDocument/2006/relationships/image"/><Relationship Id="rId9"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29.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30.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3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37.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5.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jpe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6.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4615544">
            <a:off x="4755727" y="4256833"/>
            <a:ext cx="13544802" cy="1127911"/>
          </a:xfrm>
          <a:custGeom>
            <a:avLst/>
            <a:gdLst/>
            <a:ahLst/>
            <a:cxnLst/>
            <a:rect r="r" b="b" t="t" l="l"/>
            <a:pathLst>
              <a:path h="1127911" w="13544802">
                <a:moveTo>
                  <a:pt x="0" y="0"/>
                </a:moveTo>
                <a:lnTo>
                  <a:pt x="13544802" y="0"/>
                </a:lnTo>
                <a:lnTo>
                  <a:pt x="13544802" y="1127911"/>
                </a:lnTo>
                <a:lnTo>
                  <a:pt x="0" y="1127911"/>
                </a:lnTo>
                <a:lnTo>
                  <a:pt x="0" y="0"/>
                </a:lnTo>
                <a:close/>
              </a:path>
            </a:pathLst>
          </a:custGeom>
          <a:blipFill>
            <a:blip r:embed="rId2"/>
            <a:stretch>
              <a:fillRect l="0" t="-137172" r="0" b="0"/>
            </a:stretch>
          </a:blipFill>
        </p:spPr>
      </p:sp>
      <p:grpSp>
        <p:nvGrpSpPr>
          <p:cNvPr name="Group 3" id="3"/>
          <p:cNvGrpSpPr>
            <a:grpSpLocks noChangeAspect="true"/>
          </p:cNvGrpSpPr>
          <p:nvPr/>
        </p:nvGrpSpPr>
        <p:grpSpPr>
          <a:xfrm rot="0">
            <a:off x="10402150" y="-67811"/>
            <a:ext cx="8717001" cy="10422621"/>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731" t="0" r="-39731" b="0"/>
              </a:stretch>
            </a:blipFill>
          </p:spPr>
        </p:sp>
      </p:grpSp>
      <p:sp>
        <p:nvSpPr>
          <p:cNvPr name="Freeform 5" id="5"/>
          <p:cNvSpPr/>
          <p:nvPr/>
        </p:nvSpPr>
        <p:spPr>
          <a:xfrm flipH="false" flipV="false" rot="0">
            <a:off x="379320" y="312728"/>
            <a:ext cx="1673838" cy="914258"/>
          </a:xfrm>
          <a:custGeom>
            <a:avLst/>
            <a:gdLst/>
            <a:ahLst/>
            <a:cxnLst/>
            <a:rect r="r" b="b" t="t" l="l"/>
            <a:pathLst>
              <a:path h="914258" w="1673838">
                <a:moveTo>
                  <a:pt x="0" y="0"/>
                </a:moveTo>
                <a:lnTo>
                  <a:pt x="1673837" y="0"/>
                </a:lnTo>
                <a:lnTo>
                  <a:pt x="1673837" y="914258"/>
                </a:lnTo>
                <a:lnTo>
                  <a:pt x="0" y="914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61927" y="6457757"/>
            <a:ext cx="4965655" cy="1063255"/>
          </a:xfrm>
          <a:prstGeom prst="rect">
            <a:avLst/>
          </a:prstGeom>
        </p:spPr>
        <p:txBody>
          <a:bodyPr anchor="t" rtlCol="false" tIns="0" lIns="0" bIns="0" rIns="0">
            <a:spAutoFit/>
          </a:bodyPr>
          <a:lstStyle/>
          <a:p>
            <a:pPr algn="ctr">
              <a:lnSpc>
                <a:spcPts val="4219"/>
              </a:lnSpc>
            </a:pPr>
            <a:r>
              <a:rPr lang="en-US" sz="3430">
                <a:solidFill>
                  <a:srgbClr val="FFFFFF"/>
                </a:solidFill>
                <a:latin typeface="DM Sans Bold"/>
              </a:rPr>
              <a:t>Presented by</a:t>
            </a:r>
            <a:r>
              <a:rPr lang="en-US" sz="3430">
                <a:solidFill>
                  <a:srgbClr val="FFFFFF"/>
                </a:solidFill>
                <a:latin typeface="DM Sans"/>
              </a:rPr>
              <a:t>: </a:t>
            </a:r>
          </a:p>
          <a:p>
            <a:pPr algn="ctr" marL="0" indent="0" lvl="0">
              <a:lnSpc>
                <a:spcPts val="4219"/>
              </a:lnSpc>
              <a:spcBef>
                <a:spcPct val="0"/>
              </a:spcBef>
            </a:pPr>
            <a:r>
              <a:rPr lang="en-US" sz="3430">
                <a:solidFill>
                  <a:srgbClr val="FFFFFF"/>
                </a:solidFill>
                <a:latin typeface="DM Sans"/>
              </a:rPr>
              <a:t>Harsh Tejasvi</a:t>
            </a:r>
          </a:p>
        </p:txBody>
      </p:sp>
      <p:sp>
        <p:nvSpPr>
          <p:cNvPr name="TextBox 7" id="7"/>
          <p:cNvSpPr txBox="true"/>
          <p:nvPr/>
        </p:nvSpPr>
        <p:spPr>
          <a:xfrm rot="0">
            <a:off x="405932" y="2464992"/>
            <a:ext cx="10658596" cy="2486025"/>
          </a:xfrm>
          <a:prstGeom prst="rect">
            <a:avLst/>
          </a:prstGeom>
        </p:spPr>
        <p:txBody>
          <a:bodyPr anchor="t" rtlCol="false" tIns="0" lIns="0" bIns="0" rIns="0">
            <a:spAutoFit/>
          </a:bodyPr>
          <a:lstStyle/>
          <a:p>
            <a:pPr algn="ctr">
              <a:lnSpc>
                <a:spcPts val="6583"/>
              </a:lnSpc>
            </a:pPr>
            <a:r>
              <a:rPr lang="en-US" sz="5486">
                <a:solidFill>
                  <a:srgbClr val="F5FFF5"/>
                </a:solidFill>
                <a:latin typeface="DM Serif Display"/>
              </a:rPr>
              <a:t>EMPLOYEE LEARNING AND DEVELOPMENT ANALYSIS AT TATA STEEL</a:t>
            </a:r>
          </a:p>
        </p:txBody>
      </p:sp>
      <p:sp>
        <p:nvSpPr>
          <p:cNvPr name="Freeform 8" id="8"/>
          <p:cNvSpPr/>
          <p:nvPr/>
        </p:nvSpPr>
        <p:spPr>
          <a:xfrm flipH="false" flipV="false" rot="1313163">
            <a:off x="-2194382" y="6555709"/>
            <a:ext cx="9085628" cy="5368780"/>
          </a:xfrm>
          <a:custGeom>
            <a:avLst/>
            <a:gdLst/>
            <a:ahLst/>
            <a:cxnLst/>
            <a:rect r="r" b="b" t="t" l="l"/>
            <a:pathLst>
              <a:path h="5368780" w="9085628">
                <a:moveTo>
                  <a:pt x="0" y="0"/>
                </a:moveTo>
                <a:lnTo>
                  <a:pt x="9085629" y="0"/>
                </a:lnTo>
                <a:lnTo>
                  <a:pt x="9085629" y="5368781"/>
                </a:lnTo>
                <a:lnTo>
                  <a:pt x="0" y="5368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42151" y="3548456"/>
            <a:ext cx="8157416" cy="4552396"/>
          </a:xfrm>
          <a:custGeom>
            <a:avLst/>
            <a:gdLst/>
            <a:ahLst/>
            <a:cxnLst/>
            <a:rect r="r" b="b" t="t" l="l"/>
            <a:pathLst>
              <a:path h="4552396" w="8157416">
                <a:moveTo>
                  <a:pt x="0" y="0"/>
                </a:moveTo>
                <a:lnTo>
                  <a:pt x="8157416" y="0"/>
                </a:lnTo>
                <a:lnTo>
                  <a:pt x="8157416" y="4552396"/>
                </a:lnTo>
                <a:lnTo>
                  <a:pt x="0" y="4552396"/>
                </a:lnTo>
                <a:lnTo>
                  <a:pt x="0" y="0"/>
                </a:lnTo>
                <a:close/>
              </a:path>
            </a:pathLst>
          </a:custGeom>
          <a:blipFill>
            <a:blip r:embed="rId6"/>
            <a:stretch>
              <a:fillRect l="-19055" t="-92909" r="-207841" b="-136584"/>
            </a:stretch>
          </a:blipFill>
        </p:spPr>
      </p:sp>
      <p:sp>
        <p:nvSpPr>
          <p:cNvPr name="Freeform 5" id="5"/>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7"/>
            <a:stretch>
              <a:fillRect l="0" t="-137172" r="0" b="0"/>
            </a:stretch>
          </a:blipFill>
        </p:spPr>
      </p:sp>
      <p:grpSp>
        <p:nvGrpSpPr>
          <p:cNvPr name="Group 6" id="6"/>
          <p:cNvGrpSpPr/>
          <p:nvPr/>
        </p:nvGrpSpPr>
        <p:grpSpPr>
          <a:xfrm rot="0">
            <a:off x="246100" y="1028700"/>
            <a:ext cx="14955765" cy="704850"/>
            <a:chOff x="0" y="0"/>
            <a:chExt cx="3938967" cy="185640"/>
          </a:xfrm>
        </p:grpSpPr>
        <p:sp>
          <p:nvSpPr>
            <p:cNvPr name="Freeform 7" id="7"/>
            <p:cNvSpPr/>
            <p:nvPr/>
          </p:nvSpPr>
          <p:spPr>
            <a:xfrm flipH="false" flipV="false" rot="0">
              <a:off x="0" y="0"/>
              <a:ext cx="3938967" cy="185640"/>
            </a:xfrm>
            <a:custGeom>
              <a:avLst/>
              <a:gdLst/>
              <a:ahLst/>
              <a:cxnLst/>
              <a:rect r="r" b="b" t="t" l="l"/>
              <a:pathLst>
                <a:path h="185640" w="3938967">
                  <a:moveTo>
                    <a:pt x="26400" y="0"/>
                  </a:moveTo>
                  <a:lnTo>
                    <a:pt x="3912567" y="0"/>
                  </a:lnTo>
                  <a:cubicBezTo>
                    <a:pt x="3927147" y="0"/>
                    <a:pt x="3938967" y="11820"/>
                    <a:pt x="3938967" y="26400"/>
                  </a:cubicBezTo>
                  <a:lnTo>
                    <a:pt x="3938967" y="159239"/>
                  </a:lnTo>
                  <a:cubicBezTo>
                    <a:pt x="3938967" y="173820"/>
                    <a:pt x="3927147" y="185640"/>
                    <a:pt x="3912567" y="185640"/>
                  </a:cubicBezTo>
                  <a:lnTo>
                    <a:pt x="26400" y="185640"/>
                  </a:lnTo>
                  <a:cubicBezTo>
                    <a:pt x="11820" y="185640"/>
                    <a:pt x="0" y="173820"/>
                    <a:pt x="0" y="159239"/>
                  </a:cubicBezTo>
                  <a:lnTo>
                    <a:pt x="0" y="26400"/>
                  </a:lnTo>
                  <a:cubicBezTo>
                    <a:pt x="0" y="11820"/>
                    <a:pt x="11820" y="0"/>
                    <a:pt x="26400" y="0"/>
                  </a:cubicBezTo>
                  <a:close/>
                </a:path>
              </a:pathLst>
            </a:custGeom>
            <a:solidFill>
              <a:srgbClr val="FFFFFF">
                <a:alpha val="9804"/>
              </a:srgbClr>
            </a:solidFill>
          </p:spPr>
        </p:sp>
        <p:sp>
          <p:nvSpPr>
            <p:cNvPr name="TextBox 8" id="8"/>
            <p:cNvSpPr txBox="true"/>
            <p:nvPr/>
          </p:nvSpPr>
          <p:spPr>
            <a:xfrm>
              <a:off x="0" y="-38100"/>
              <a:ext cx="3938967" cy="223740"/>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507835" y="1161189"/>
            <a:ext cx="14770230" cy="4017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Out of  1738 enrolled courses 38.84%  course have been completed by the employees.</a:t>
            </a:r>
          </a:p>
        </p:txBody>
      </p:sp>
      <p:sp>
        <p:nvSpPr>
          <p:cNvPr name="Freeform 10" id="10"/>
          <p:cNvSpPr/>
          <p:nvPr/>
        </p:nvSpPr>
        <p:spPr>
          <a:xfrm flipH="false" flipV="false" rot="0">
            <a:off x="246100" y="3789174"/>
            <a:ext cx="7809634" cy="4341025"/>
          </a:xfrm>
          <a:custGeom>
            <a:avLst/>
            <a:gdLst/>
            <a:ahLst/>
            <a:cxnLst/>
            <a:rect r="r" b="b" t="t" l="l"/>
            <a:pathLst>
              <a:path h="4341025" w="7809634">
                <a:moveTo>
                  <a:pt x="0" y="0"/>
                </a:moveTo>
                <a:lnTo>
                  <a:pt x="7809634" y="0"/>
                </a:lnTo>
                <a:lnTo>
                  <a:pt x="7809634" y="4341025"/>
                </a:lnTo>
                <a:lnTo>
                  <a:pt x="0" y="4341025"/>
                </a:lnTo>
                <a:lnTo>
                  <a:pt x="0" y="0"/>
                </a:lnTo>
                <a:close/>
              </a:path>
            </a:pathLst>
          </a:custGeom>
          <a:blipFill>
            <a:blip r:embed="rId8"/>
            <a:stretch>
              <a:fillRect l="-21411" t="-137176" r="-258244" b="-147017"/>
            </a:stretch>
          </a:blipFill>
        </p:spPr>
      </p:sp>
      <p:sp>
        <p:nvSpPr>
          <p:cNvPr name="Freeform 11" id="11"/>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5" id="5"/>
          <p:cNvGrpSpPr/>
          <p:nvPr/>
        </p:nvGrpSpPr>
        <p:grpSpPr>
          <a:xfrm rot="0">
            <a:off x="246100" y="1028700"/>
            <a:ext cx="14955765" cy="1086967"/>
            <a:chOff x="0" y="0"/>
            <a:chExt cx="3938967" cy="286279"/>
          </a:xfrm>
        </p:grpSpPr>
        <p:sp>
          <p:nvSpPr>
            <p:cNvPr name="Freeform 6" id="6"/>
            <p:cNvSpPr/>
            <p:nvPr/>
          </p:nvSpPr>
          <p:spPr>
            <a:xfrm flipH="false" flipV="false" rot="0">
              <a:off x="0" y="0"/>
              <a:ext cx="3938967" cy="286279"/>
            </a:xfrm>
            <a:custGeom>
              <a:avLst/>
              <a:gdLst/>
              <a:ahLst/>
              <a:cxnLst/>
              <a:rect r="r" b="b" t="t" l="l"/>
              <a:pathLst>
                <a:path h="286279" w="3938967">
                  <a:moveTo>
                    <a:pt x="26400" y="0"/>
                  </a:moveTo>
                  <a:lnTo>
                    <a:pt x="3912567" y="0"/>
                  </a:lnTo>
                  <a:cubicBezTo>
                    <a:pt x="3927147" y="0"/>
                    <a:pt x="3938967" y="11820"/>
                    <a:pt x="3938967" y="26400"/>
                  </a:cubicBezTo>
                  <a:lnTo>
                    <a:pt x="3938967" y="259879"/>
                  </a:lnTo>
                  <a:cubicBezTo>
                    <a:pt x="3938967" y="274460"/>
                    <a:pt x="3927147" y="286279"/>
                    <a:pt x="3912567" y="286279"/>
                  </a:cubicBezTo>
                  <a:lnTo>
                    <a:pt x="26400" y="286279"/>
                  </a:lnTo>
                  <a:cubicBezTo>
                    <a:pt x="11820" y="286279"/>
                    <a:pt x="0" y="274460"/>
                    <a:pt x="0" y="259879"/>
                  </a:cubicBezTo>
                  <a:lnTo>
                    <a:pt x="0" y="26400"/>
                  </a:lnTo>
                  <a:cubicBezTo>
                    <a:pt x="0" y="11820"/>
                    <a:pt x="11820" y="0"/>
                    <a:pt x="26400" y="0"/>
                  </a:cubicBezTo>
                  <a:close/>
                </a:path>
              </a:pathLst>
            </a:custGeom>
            <a:solidFill>
              <a:srgbClr val="FFFFFF">
                <a:alpha val="9804"/>
              </a:srgbClr>
            </a:solidFill>
          </p:spPr>
        </p:sp>
        <p:sp>
          <p:nvSpPr>
            <p:cNvPr name="TextBox 7" id="7"/>
            <p:cNvSpPr txBox="true"/>
            <p:nvPr/>
          </p:nvSpPr>
          <p:spPr>
            <a:xfrm>
              <a:off x="0" y="-38100"/>
              <a:ext cx="3938967" cy="324379"/>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384010" y="1161189"/>
            <a:ext cx="14770230" cy="12399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The average duration of the course is 7.79 hours and the maximum duration of a course is 49.00 hours and the minimum duration of a course is 1.60 hours.</a:t>
            </a:r>
          </a:p>
          <a:p>
            <a:pPr algn="l">
              <a:lnSpc>
                <a:spcPts val="3346"/>
              </a:lnSpc>
              <a:spcBef>
                <a:spcPct val="0"/>
              </a:spcBef>
            </a:pPr>
          </a:p>
        </p:txBody>
      </p:sp>
      <p:sp>
        <p:nvSpPr>
          <p:cNvPr name="Freeform 9" id="9"/>
          <p:cNvSpPr/>
          <p:nvPr/>
        </p:nvSpPr>
        <p:spPr>
          <a:xfrm flipH="false" flipV="false" rot="0">
            <a:off x="2596623" y="2401161"/>
            <a:ext cx="11836499" cy="7617406"/>
          </a:xfrm>
          <a:custGeom>
            <a:avLst/>
            <a:gdLst/>
            <a:ahLst/>
            <a:cxnLst/>
            <a:rect r="r" b="b" t="t" l="l"/>
            <a:pathLst>
              <a:path h="7617406" w="11836499">
                <a:moveTo>
                  <a:pt x="0" y="0"/>
                </a:moveTo>
                <a:lnTo>
                  <a:pt x="11836499" y="0"/>
                </a:lnTo>
                <a:lnTo>
                  <a:pt x="11836499" y="7617406"/>
                </a:lnTo>
                <a:lnTo>
                  <a:pt x="0" y="7617406"/>
                </a:lnTo>
                <a:lnTo>
                  <a:pt x="0" y="0"/>
                </a:lnTo>
                <a:close/>
              </a:path>
            </a:pathLst>
          </a:custGeom>
          <a:blipFill>
            <a:blip r:embed="rId7"/>
            <a:stretch>
              <a:fillRect l="0" t="0" r="0" b="0"/>
            </a:stretch>
          </a:blipFill>
        </p:spPr>
      </p:sp>
      <p:sp>
        <p:nvSpPr>
          <p:cNvPr name="Freeform 10" id="10"/>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sp>
        <p:nvSpPr>
          <p:cNvPr name="Freeform 5" id="5"/>
          <p:cNvSpPr/>
          <p:nvPr/>
        </p:nvSpPr>
        <p:spPr>
          <a:xfrm flipH="false" flipV="false" rot="0">
            <a:off x="2921812" y="2527166"/>
            <a:ext cx="11430349" cy="7276359"/>
          </a:xfrm>
          <a:custGeom>
            <a:avLst/>
            <a:gdLst/>
            <a:ahLst/>
            <a:cxnLst/>
            <a:rect r="r" b="b" t="t" l="l"/>
            <a:pathLst>
              <a:path h="7276359" w="11430349">
                <a:moveTo>
                  <a:pt x="0" y="0"/>
                </a:moveTo>
                <a:lnTo>
                  <a:pt x="11430350" y="0"/>
                </a:lnTo>
                <a:lnTo>
                  <a:pt x="11430350" y="7276359"/>
                </a:lnTo>
                <a:lnTo>
                  <a:pt x="0" y="7276359"/>
                </a:lnTo>
                <a:lnTo>
                  <a:pt x="0" y="0"/>
                </a:lnTo>
                <a:close/>
              </a:path>
            </a:pathLst>
          </a:custGeom>
          <a:blipFill>
            <a:blip r:embed="rId7"/>
            <a:stretch>
              <a:fillRect l="0" t="0" r="0" b="0"/>
            </a:stretch>
          </a:blipFill>
        </p:spPr>
      </p:sp>
      <p:grpSp>
        <p:nvGrpSpPr>
          <p:cNvPr name="Group 6" id="6"/>
          <p:cNvGrpSpPr/>
          <p:nvPr/>
        </p:nvGrpSpPr>
        <p:grpSpPr>
          <a:xfrm rot="0">
            <a:off x="246100" y="1028700"/>
            <a:ext cx="14955765" cy="1791561"/>
            <a:chOff x="0" y="0"/>
            <a:chExt cx="19941020" cy="2388748"/>
          </a:xfrm>
        </p:grpSpPr>
        <p:grpSp>
          <p:nvGrpSpPr>
            <p:cNvPr name="Group 7" id="7"/>
            <p:cNvGrpSpPr/>
            <p:nvPr/>
          </p:nvGrpSpPr>
          <p:grpSpPr>
            <a:xfrm rot="0">
              <a:off x="0" y="0"/>
              <a:ext cx="19941020" cy="1449290"/>
              <a:chOff x="0" y="0"/>
              <a:chExt cx="3938967" cy="286279"/>
            </a:xfrm>
          </p:grpSpPr>
          <p:sp>
            <p:nvSpPr>
              <p:cNvPr name="Freeform 8" id="8"/>
              <p:cNvSpPr/>
              <p:nvPr/>
            </p:nvSpPr>
            <p:spPr>
              <a:xfrm flipH="false" flipV="false" rot="0">
                <a:off x="0" y="0"/>
                <a:ext cx="3938967" cy="286279"/>
              </a:xfrm>
              <a:custGeom>
                <a:avLst/>
                <a:gdLst/>
                <a:ahLst/>
                <a:cxnLst/>
                <a:rect r="r" b="b" t="t" l="l"/>
                <a:pathLst>
                  <a:path h="286279" w="3938967">
                    <a:moveTo>
                      <a:pt x="26400" y="0"/>
                    </a:moveTo>
                    <a:lnTo>
                      <a:pt x="3912567" y="0"/>
                    </a:lnTo>
                    <a:cubicBezTo>
                      <a:pt x="3927147" y="0"/>
                      <a:pt x="3938967" y="11820"/>
                      <a:pt x="3938967" y="26400"/>
                    </a:cubicBezTo>
                    <a:lnTo>
                      <a:pt x="3938967" y="259879"/>
                    </a:lnTo>
                    <a:cubicBezTo>
                      <a:pt x="3938967" y="274460"/>
                      <a:pt x="3927147" y="286279"/>
                      <a:pt x="3912567" y="286279"/>
                    </a:cubicBezTo>
                    <a:lnTo>
                      <a:pt x="26400" y="286279"/>
                    </a:lnTo>
                    <a:cubicBezTo>
                      <a:pt x="11820" y="286279"/>
                      <a:pt x="0" y="274460"/>
                      <a:pt x="0" y="259879"/>
                    </a:cubicBezTo>
                    <a:lnTo>
                      <a:pt x="0" y="26400"/>
                    </a:lnTo>
                    <a:cubicBezTo>
                      <a:pt x="0" y="11820"/>
                      <a:pt x="11820" y="0"/>
                      <a:pt x="26400" y="0"/>
                    </a:cubicBezTo>
                    <a:close/>
                  </a:path>
                </a:pathLst>
              </a:custGeom>
              <a:solidFill>
                <a:srgbClr val="FFFFFF">
                  <a:alpha val="9804"/>
                </a:srgbClr>
              </a:solidFill>
            </p:spPr>
          </p:sp>
          <p:sp>
            <p:nvSpPr>
              <p:cNvPr name="TextBox 9" id="9"/>
              <p:cNvSpPr txBox="true"/>
              <p:nvPr/>
            </p:nvSpPr>
            <p:spPr>
              <a:xfrm>
                <a:off x="0" y="-38100"/>
                <a:ext cx="3938967" cy="324379"/>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183879" y="189352"/>
              <a:ext cx="19693640" cy="2199395"/>
            </a:xfrm>
            <a:prstGeom prst="rect">
              <a:avLst/>
            </a:prstGeom>
          </p:spPr>
          <p:txBody>
            <a:bodyPr anchor="t" rtlCol="false" tIns="0" lIns="0" bIns="0" rIns="0">
              <a:spAutoFit/>
            </a:bodyPr>
            <a:lstStyle/>
            <a:p>
              <a:pPr algn="just" marL="523492" indent="-261746" lvl="1">
                <a:lnSpc>
                  <a:spcPts val="3346"/>
                </a:lnSpc>
                <a:buFont typeface="Arial"/>
                <a:buChar char="•"/>
              </a:pPr>
              <a:r>
                <a:rPr lang="en-US" sz="2424">
                  <a:solidFill>
                    <a:srgbClr val="FFFBFB"/>
                  </a:solidFill>
                  <a:latin typeface="DM Serif Display"/>
                </a:rPr>
                <a:t>The average Course grade of the course is 41.34. Maximum Course grade of the course is 100.00 and      Minimum Course grade of the course is 0.00</a:t>
              </a:r>
            </a:p>
            <a:p>
              <a:pPr algn="l">
                <a:lnSpc>
                  <a:spcPts val="3346"/>
                </a:lnSpc>
              </a:pPr>
            </a:p>
            <a:p>
              <a:pPr algn="l">
                <a:lnSpc>
                  <a:spcPts val="3346"/>
                </a:lnSpc>
                <a:spcBef>
                  <a:spcPct val="0"/>
                </a:spcBef>
              </a:pPr>
            </a:p>
          </p:txBody>
        </p:sp>
      </p:grpSp>
      <p:sp>
        <p:nvSpPr>
          <p:cNvPr name="Freeform 11" id="11"/>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5" id="5"/>
          <p:cNvGrpSpPr/>
          <p:nvPr/>
        </p:nvGrpSpPr>
        <p:grpSpPr>
          <a:xfrm rot="0">
            <a:off x="246100" y="1028700"/>
            <a:ext cx="15125449" cy="1086967"/>
            <a:chOff x="0" y="0"/>
            <a:chExt cx="3983657" cy="286279"/>
          </a:xfrm>
        </p:grpSpPr>
        <p:sp>
          <p:nvSpPr>
            <p:cNvPr name="Freeform 6" id="6"/>
            <p:cNvSpPr/>
            <p:nvPr/>
          </p:nvSpPr>
          <p:spPr>
            <a:xfrm flipH="false" flipV="false" rot="0">
              <a:off x="0" y="0"/>
              <a:ext cx="3983657" cy="286279"/>
            </a:xfrm>
            <a:custGeom>
              <a:avLst/>
              <a:gdLst/>
              <a:ahLst/>
              <a:cxnLst/>
              <a:rect r="r" b="b" t="t" l="l"/>
              <a:pathLst>
                <a:path h="286279" w="3983657">
                  <a:moveTo>
                    <a:pt x="26104" y="0"/>
                  </a:moveTo>
                  <a:lnTo>
                    <a:pt x="3957553" y="0"/>
                  </a:lnTo>
                  <a:cubicBezTo>
                    <a:pt x="3971970" y="0"/>
                    <a:pt x="3983657" y="11687"/>
                    <a:pt x="3983657" y="26104"/>
                  </a:cubicBezTo>
                  <a:lnTo>
                    <a:pt x="3983657" y="260175"/>
                  </a:lnTo>
                  <a:cubicBezTo>
                    <a:pt x="3983657" y="274592"/>
                    <a:pt x="3971970" y="286279"/>
                    <a:pt x="3957553" y="286279"/>
                  </a:cubicBezTo>
                  <a:lnTo>
                    <a:pt x="26104" y="286279"/>
                  </a:lnTo>
                  <a:cubicBezTo>
                    <a:pt x="11687" y="286279"/>
                    <a:pt x="0" y="274592"/>
                    <a:pt x="0" y="260175"/>
                  </a:cubicBezTo>
                  <a:lnTo>
                    <a:pt x="0" y="26104"/>
                  </a:lnTo>
                  <a:cubicBezTo>
                    <a:pt x="0" y="11687"/>
                    <a:pt x="11687" y="0"/>
                    <a:pt x="26104" y="0"/>
                  </a:cubicBezTo>
                  <a:close/>
                </a:path>
              </a:pathLst>
            </a:custGeom>
            <a:solidFill>
              <a:srgbClr val="FFFFFF">
                <a:alpha val="9804"/>
              </a:srgbClr>
            </a:solidFill>
          </p:spPr>
        </p:sp>
        <p:sp>
          <p:nvSpPr>
            <p:cNvPr name="TextBox 7" id="7"/>
            <p:cNvSpPr txBox="true"/>
            <p:nvPr/>
          </p:nvSpPr>
          <p:spPr>
            <a:xfrm>
              <a:off x="0" y="-38100"/>
              <a:ext cx="3983657" cy="324379"/>
            </a:xfrm>
            <a:prstGeom prst="rect">
              <a:avLst/>
            </a:prstGeom>
          </p:spPr>
          <p:txBody>
            <a:bodyPr anchor="ctr" rtlCol="false" tIns="50800" lIns="50800" bIns="50800" rIns="50800"/>
            <a:lstStyle/>
            <a:p>
              <a:pPr algn="ctr">
                <a:lnSpc>
                  <a:spcPts val="2605"/>
                </a:lnSpc>
              </a:pPr>
            </a:p>
          </p:txBody>
        </p:sp>
      </p:grpSp>
      <p:sp>
        <p:nvSpPr>
          <p:cNvPr name="Freeform 8" id="8"/>
          <p:cNvSpPr/>
          <p:nvPr/>
        </p:nvSpPr>
        <p:spPr>
          <a:xfrm flipH="false" flipV="false" rot="0">
            <a:off x="3136784" y="2511684"/>
            <a:ext cx="11508369" cy="7406238"/>
          </a:xfrm>
          <a:custGeom>
            <a:avLst/>
            <a:gdLst/>
            <a:ahLst/>
            <a:cxnLst/>
            <a:rect r="r" b="b" t="t" l="l"/>
            <a:pathLst>
              <a:path h="7406238" w="11508369">
                <a:moveTo>
                  <a:pt x="0" y="0"/>
                </a:moveTo>
                <a:lnTo>
                  <a:pt x="11508369" y="0"/>
                </a:lnTo>
                <a:lnTo>
                  <a:pt x="11508369" y="7406237"/>
                </a:lnTo>
                <a:lnTo>
                  <a:pt x="0" y="7406237"/>
                </a:lnTo>
                <a:lnTo>
                  <a:pt x="0" y="0"/>
                </a:lnTo>
                <a:close/>
              </a:path>
            </a:pathLst>
          </a:custGeom>
          <a:blipFill>
            <a:blip r:embed="rId7"/>
            <a:stretch>
              <a:fillRect l="0" t="0" r="0" b="0"/>
            </a:stretch>
          </a:blipFill>
        </p:spPr>
      </p:sp>
      <p:sp>
        <p:nvSpPr>
          <p:cNvPr name="TextBox 9" id="9"/>
          <p:cNvSpPr txBox="true"/>
          <p:nvPr/>
        </p:nvSpPr>
        <p:spPr>
          <a:xfrm rot="0">
            <a:off x="384010" y="1161189"/>
            <a:ext cx="14770230" cy="20781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The average Learning time spent on the course is 2.97 hours . Maximum Learning time spent on a course is 40.94 hours and Minimum Learning time spent on a course is 0.00 hours.</a:t>
            </a:r>
          </a:p>
          <a:p>
            <a:pPr algn="l">
              <a:lnSpc>
                <a:spcPts val="3346"/>
              </a:lnSpc>
            </a:pPr>
          </a:p>
          <a:p>
            <a:pPr algn="l">
              <a:lnSpc>
                <a:spcPts val="3346"/>
              </a:lnSpc>
            </a:pPr>
          </a:p>
          <a:p>
            <a:pPr algn="l">
              <a:lnSpc>
                <a:spcPts val="3346"/>
              </a:lnSpc>
              <a:spcBef>
                <a:spcPct val="0"/>
              </a:spcBef>
            </a:pPr>
          </a:p>
        </p:txBody>
      </p:sp>
      <p:sp>
        <p:nvSpPr>
          <p:cNvPr name="Freeform 10" id="10"/>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581" t="0" r="-1581"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944113" y="4051481"/>
            <a:ext cx="8457192" cy="2001850"/>
          </a:xfrm>
          <a:prstGeom prst="rect">
            <a:avLst/>
          </a:prstGeom>
        </p:spPr>
        <p:txBody>
          <a:bodyPr anchor="t" rtlCol="false" tIns="0" lIns="0" bIns="0" rIns="0">
            <a:spAutoFit/>
          </a:bodyPr>
          <a:lstStyle/>
          <a:p>
            <a:pPr algn="ctr">
              <a:lnSpc>
                <a:spcPts val="7884"/>
              </a:lnSpc>
            </a:pPr>
            <a:r>
              <a:rPr lang="en-US" sz="6570">
                <a:solidFill>
                  <a:srgbClr val="FFFFFF"/>
                </a:solidFill>
                <a:latin typeface="Now Bold"/>
              </a:rPr>
              <a:t>COMPARATIVE</a:t>
            </a:r>
          </a:p>
          <a:p>
            <a:pPr algn="ctr" marL="0" indent="0" lvl="0">
              <a:lnSpc>
                <a:spcPts val="7884"/>
              </a:lnSpc>
              <a:spcBef>
                <a:spcPct val="0"/>
              </a:spcBef>
            </a:pPr>
            <a:r>
              <a:rPr lang="en-US" sz="6570">
                <a:solidFill>
                  <a:srgbClr val="FFFFFF"/>
                </a:solidFill>
                <a:latin typeface="Now Bold"/>
              </a:rPr>
              <a:t>ANALYSIS</a:t>
            </a:r>
          </a:p>
        </p:txBody>
      </p:sp>
      <p:sp>
        <p:nvSpPr>
          <p:cNvPr name="Freeform 8" id="8"/>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9019" y="-552754"/>
            <a:ext cx="7913199" cy="11357728"/>
          </a:xfrm>
          <a:custGeom>
            <a:avLst/>
            <a:gdLst/>
            <a:ahLst/>
            <a:cxnLst/>
            <a:rect r="r" b="b" t="t" l="l"/>
            <a:pathLst>
              <a:path h="11357728" w="7913199">
                <a:moveTo>
                  <a:pt x="0" y="0"/>
                </a:moveTo>
                <a:lnTo>
                  <a:pt x="7913199" y="0"/>
                </a:lnTo>
                <a:lnTo>
                  <a:pt x="7913199" y="11357728"/>
                </a:lnTo>
                <a:lnTo>
                  <a:pt x="0" y="11357728"/>
                </a:lnTo>
                <a:lnTo>
                  <a:pt x="0" y="0"/>
                </a:lnTo>
                <a:close/>
              </a:path>
            </a:pathLst>
          </a:custGeom>
          <a:blipFill>
            <a:blip r:embed="rId4">
              <a:alphaModFix amt="90000"/>
            </a:blip>
            <a:stretch>
              <a:fillRect l="-86455" t="0" r="-28569" b="0"/>
            </a:stretch>
          </a:blipFill>
          <a:ln cap="sq">
            <a:noFill/>
            <a:prstDash val="solid"/>
            <a:miter/>
          </a:ln>
        </p:spPr>
      </p:sp>
      <p:sp>
        <p:nvSpPr>
          <p:cNvPr name="Freeform 4" id="4"/>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7"/>
            <a:stretch>
              <a:fillRect l="0" t="-137172" r="0" b="0"/>
            </a:stretch>
          </a:blipFill>
        </p:spPr>
      </p:sp>
      <p:sp>
        <p:nvSpPr>
          <p:cNvPr name="Freeform 6" id="6"/>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5135647" y="281230"/>
            <a:ext cx="8245305" cy="856843"/>
            <a:chOff x="0" y="0"/>
            <a:chExt cx="10993740" cy="1142457"/>
          </a:xfrm>
        </p:grpSpPr>
        <p:grpSp>
          <p:nvGrpSpPr>
            <p:cNvPr name="Group 8" id="8"/>
            <p:cNvGrpSpPr/>
            <p:nvPr/>
          </p:nvGrpSpPr>
          <p:grpSpPr>
            <a:xfrm rot="0">
              <a:off x="0" y="0"/>
              <a:ext cx="10993740" cy="1142457"/>
              <a:chOff x="0" y="0"/>
              <a:chExt cx="2171603" cy="225671"/>
            </a:xfrm>
          </p:grpSpPr>
          <p:sp>
            <p:nvSpPr>
              <p:cNvPr name="Freeform 9" id="9"/>
              <p:cNvSpPr/>
              <p:nvPr/>
            </p:nvSpPr>
            <p:spPr>
              <a:xfrm flipH="false" flipV="false" rot="0">
                <a:off x="0" y="0"/>
                <a:ext cx="2171603" cy="225671"/>
              </a:xfrm>
              <a:custGeom>
                <a:avLst/>
                <a:gdLst/>
                <a:ahLst/>
                <a:cxnLst/>
                <a:rect r="r" b="b" t="t" l="l"/>
                <a:pathLst>
                  <a:path h="225671" w="2171603">
                    <a:moveTo>
                      <a:pt x="47886" y="0"/>
                    </a:moveTo>
                    <a:lnTo>
                      <a:pt x="2123717" y="0"/>
                    </a:lnTo>
                    <a:cubicBezTo>
                      <a:pt x="2136417" y="0"/>
                      <a:pt x="2148597" y="5045"/>
                      <a:pt x="2157578" y="14026"/>
                    </a:cubicBezTo>
                    <a:cubicBezTo>
                      <a:pt x="2166558" y="23006"/>
                      <a:pt x="2171603" y="35186"/>
                      <a:pt x="2171603" y="47886"/>
                    </a:cubicBezTo>
                    <a:lnTo>
                      <a:pt x="2171603" y="177784"/>
                    </a:lnTo>
                    <a:cubicBezTo>
                      <a:pt x="2171603" y="190484"/>
                      <a:pt x="2166558" y="202665"/>
                      <a:pt x="2157578" y="211645"/>
                    </a:cubicBezTo>
                    <a:cubicBezTo>
                      <a:pt x="2148597" y="220625"/>
                      <a:pt x="2136417" y="225671"/>
                      <a:pt x="2123717" y="225671"/>
                    </a:cubicBezTo>
                    <a:lnTo>
                      <a:pt x="47886" y="225671"/>
                    </a:lnTo>
                    <a:cubicBezTo>
                      <a:pt x="35186" y="225671"/>
                      <a:pt x="23006" y="220625"/>
                      <a:pt x="14026" y="211645"/>
                    </a:cubicBezTo>
                    <a:cubicBezTo>
                      <a:pt x="5045" y="202665"/>
                      <a:pt x="0" y="190484"/>
                      <a:pt x="0" y="177784"/>
                    </a:cubicBezTo>
                    <a:lnTo>
                      <a:pt x="0" y="47886"/>
                    </a:lnTo>
                    <a:cubicBezTo>
                      <a:pt x="0" y="35186"/>
                      <a:pt x="5045" y="23006"/>
                      <a:pt x="14026" y="14026"/>
                    </a:cubicBezTo>
                    <a:cubicBezTo>
                      <a:pt x="23006" y="5045"/>
                      <a:pt x="35186" y="0"/>
                      <a:pt x="47886" y="0"/>
                    </a:cubicBezTo>
                    <a:close/>
                  </a:path>
                </a:pathLst>
              </a:custGeom>
              <a:solidFill>
                <a:srgbClr val="FFFFFF">
                  <a:alpha val="9804"/>
                </a:srgbClr>
              </a:solidFill>
            </p:spPr>
          </p:sp>
          <p:sp>
            <p:nvSpPr>
              <p:cNvPr name="TextBox 10" id="10"/>
              <p:cNvSpPr txBox="true"/>
              <p:nvPr/>
            </p:nvSpPr>
            <p:spPr>
              <a:xfrm>
                <a:off x="0" y="-38100"/>
                <a:ext cx="2171603" cy="263771"/>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329768" y="167711"/>
              <a:ext cx="10320024" cy="974746"/>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DIVISION WISE ANALYSIS</a:t>
              </a:r>
            </a:p>
          </p:txBody>
        </p:sp>
      </p:grpSp>
      <p:grpSp>
        <p:nvGrpSpPr>
          <p:cNvPr name="Group 12" id="12"/>
          <p:cNvGrpSpPr/>
          <p:nvPr/>
        </p:nvGrpSpPr>
        <p:grpSpPr>
          <a:xfrm rot="0">
            <a:off x="8838850" y="1470586"/>
            <a:ext cx="3086100" cy="164541"/>
            <a:chOff x="0" y="0"/>
            <a:chExt cx="812800" cy="43336"/>
          </a:xfrm>
        </p:grpSpPr>
        <p:sp>
          <p:nvSpPr>
            <p:cNvPr name="Freeform 13" id="13"/>
            <p:cNvSpPr/>
            <p:nvPr/>
          </p:nvSpPr>
          <p:spPr>
            <a:xfrm flipH="false" flipV="false" rot="0">
              <a:off x="0" y="0"/>
              <a:ext cx="812800" cy="43336"/>
            </a:xfrm>
            <a:custGeom>
              <a:avLst/>
              <a:gdLst/>
              <a:ahLst/>
              <a:cxnLst/>
              <a:rect r="r" b="b" t="t" l="l"/>
              <a:pathLst>
                <a:path h="43336" w="812800">
                  <a:moveTo>
                    <a:pt x="0" y="0"/>
                  </a:moveTo>
                  <a:lnTo>
                    <a:pt x="812800" y="0"/>
                  </a:lnTo>
                  <a:lnTo>
                    <a:pt x="812800" y="43336"/>
                  </a:lnTo>
                  <a:lnTo>
                    <a:pt x="0" y="43336"/>
                  </a:lnTo>
                  <a:close/>
                </a:path>
              </a:pathLst>
            </a:custGeom>
            <a:solidFill>
              <a:srgbClr val="0071C9"/>
            </a:solidFill>
          </p:spPr>
        </p:sp>
        <p:sp>
          <p:nvSpPr>
            <p:cNvPr name="TextBox 14" id="14"/>
            <p:cNvSpPr txBox="true"/>
            <p:nvPr/>
          </p:nvSpPr>
          <p:spPr>
            <a:xfrm>
              <a:off x="0" y="-38100"/>
              <a:ext cx="812800" cy="81436"/>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0">
            <a:off x="10595987" y="1543083"/>
            <a:ext cx="3034041" cy="161766"/>
            <a:chOff x="0" y="0"/>
            <a:chExt cx="812800" cy="43336"/>
          </a:xfrm>
        </p:grpSpPr>
        <p:sp>
          <p:nvSpPr>
            <p:cNvPr name="Freeform 16" id="16"/>
            <p:cNvSpPr/>
            <p:nvPr/>
          </p:nvSpPr>
          <p:spPr>
            <a:xfrm flipH="false" flipV="false" rot="0">
              <a:off x="0" y="0"/>
              <a:ext cx="812800" cy="43336"/>
            </a:xfrm>
            <a:custGeom>
              <a:avLst/>
              <a:gdLst/>
              <a:ahLst/>
              <a:cxnLst/>
              <a:rect r="r" b="b" t="t" l="l"/>
              <a:pathLst>
                <a:path h="43336" w="812800">
                  <a:moveTo>
                    <a:pt x="0" y="0"/>
                  </a:moveTo>
                  <a:lnTo>
                    <a:pt x="812800" y="0"/>
                  </a:lnTo>
                  <a:lnTo>
                    <a:pt x="812800" y="43336"/>
                  </a:lnTo>
                  <a:lnTo>
                    <a:pt x="0" y="43336"/>
                  </a:lnTo>
                  <a:close/>
                </a:path>
              </a:pathLst>
            </a:custGeom>
            <a:solidFill>
              <a:srgbClr val="0071C9"/>
            </a:solidFill>
          </p:spPr>
        </p:sp>
        <p:sp>
          <p:nvSpPr>
            <p:cNvPr name="TextBox 17" id="17"/>
            <p:cNvSpPr txBox="true"/>
            <p:nvPr/>
          </p:nvSpPr>
          <p:spPr>
            <a:xfrm>
              <a:off x="0" y="-38100"/>
              <a:ext cx="812800" cy="81436"/>
            </a:xfrm>
            <a:prstGeom prst="rect">
              <a:avLst/>
            </a:prstGeom>
          </p:spPr>
          <p:txBody>
            <a:bodyPr anchor="ctr" rtlCol="false" tIns="49943" lIns="49943" bIns="49943" rIns="49943"/>
            <a:lstStyle/>
            <a:p>
              <a:pPr algn="ctr">
                <a:lnSpc>
                  <a:spcPts val="2605"/>
                </a:lnSpc>
              </a:pPr>
            </a:p>
          </p:txBody>
        </p:sp>
      </p:grpSp>
      <p:grpSp>
        <p:nvGrpSpPr>
          <p:cNvPr name="Group 18" id="18"/>
          <p:cNvGrpSpPr/>
          <p:nvPr/>
        </p:nvGrpSpPr>
        <p:grpSpPr>
          <a:xfrm rot="0">
            <a:off x="3962001" y="238422"/>
            <a:ext cx="999608" cy="999608"/>
            <a:chOff x="0" y="0"/>
            <a:chExt cx="1332811" cy="1332811"/>
          </a:xfrm>
        </p:grpSpPr>
        <p:grpSp>
          <p:nvGrpSpPr>
            <p:cNvPr name="Group 19" id="19"/>
            <p:cNvGrpSpPr/>
            <p:nvPr/>
          </p:nvGrpSpPr>
          <p:grpSpPr>
            <a:xfrm rot="0">
              <a:off x="0" y="0"/>
              <a:ext cx="1332811" cy="133281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22" id="22"/>
            <p:cNvSpPr/>
            <p:nvPr/>
          </p:nvSpPr>
          <p:spPr>
            <a:xfrm flipH="false" flipV="false" rot="0">
              <a:off x="324790" y="290466"/>
              <a:ext cx="683230" cy="781240"/>
            </a:xfrm>
            <a:custGeom>
              <a:avLst/>
              <a:gdLst/>
              <a:ahLst/>
              <a:cxnLst/>
              <a:rect r="r" b="b" t="t" l="l"/>
              <a:pathLst>
                <a:path h="781240" w="683230">
                  <a:moveTo>
                    <a:pt x="0" y="0"/>
                  </a:moveTo>
                  <a:lnTo>
                    <a:pt x="683230" y="0"/>
                  </a:lnTo>
                  <a:lnTo>
                    <a:pt x="683230" y="781240"/>
                  </a:lnTo>
                  <a:lnTo>
                    <a:pt x="0" y="7812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3" id="23"/>
          <p:cNvSpPr/>
          <p:nvPr/>
        </p:nvSpPr>
        <p:spPr>
          <a:xfrm flipH="false" flipV="false" rot="0">
            <a:off x="5157100" y="1470586"/>
            <a:ext cx="9970478" cy="8626895"/>
          </a:xfrm>
          <a:custGeom>
            <a:avLst/>
            <a:gdLst/>
            <a:ahLst/>
            <a:cxnLst/>
            <a:rect r="r" b="b" t="t" l="l"/>
            <a:pathLst>
              <a:path h="8626895" w="9970478">
                <a:moveTo>
                  <a:pt x="0" y="0"/>
                </a:moveTo>
                <a:lnTo>
                  <a:pt x="9970478" y="0"/>
                </a:lnTo>
                <a:lnTo>
                  <a:pt x="9970478" y="8626895"/>
                </a:lnTo>
                <a:lnTo>
                  <a:pt x="0" y="8626895"/>
                </a:lnTo>
                <a:lnTo>
                  <a:pt x="0" y="0"/>
                </a:lnTo>
                <a:close/>
              </a:path>
            </a:pathLst>
          </a:custGeom>
          <a:blipFill>
            <a:blip r:embed="rId12"/>
            <a:stretch>
              <a:fillRect l="0" t="-1247" r="-33609" b="-1247"/>
            </a:stretch>
          </a:blipFill>
        </p:spPr>
      </p:sp>
      <p:grpSp>
        <p:nvGrpSpPr>
          <p:cNvPr name="Group 24" id="24"/>
          <p:cNvGrpSpPr/>
          <p:nvPr/>
        </p:nvGrpSpPr>
        <p:grpSpPr>
          <a:xfrm rot="0">
            <a:off x="5345165" y="1590264"/>
            <a:ext cx="3034041" cy="161766"/>
            <a:chOff x="0" y="0"/>
            <a:chExt cx="812800" cy="43336"/>
          </a:xfrm>
        </p:grpSpPr>
        <p:sp>
          <p:nvSpPr>
            <p:cNvPr name="Freeform 25" id="25"/>
            <p:cNvSpPr/>
            <p:nvPr/>
          </p:nvSpPr>
          <p:spPr>
            <a:xfrm flipH="false" flipV="false" rot="0">
              <a:off x="0" y="0"/>
              <a:ext cx="812800" cy="43336"/>
            </a:xfrm>
            <a:custGeom>
              <a:avLst/>
              <a:gdLst/>
              <a:ahLst/>
              <a:cxnLst/>
              <a:rect r="r" b="b" t="t" l="l"/>
              <a:pathLst>
                <a:path h="43336" w="812800">
                  <a:moveTo>
                    <a:pt x="0" y="0"/>
                  </a:moveTo>
                  <a:lnTo>
                    <a:pt x="812800" y="0"/>
                  </a:lnTo>
                  <a:lnTo>
                    <a:pt x="812800" y="43336"/>
                  </a:lnTo>
                  <a:lnTo>
                    <a:pt x="0" y="43336"/>
                  </a:lnTo>
                  <a:close/>
                </a:path>
              </a:pathLst>
            </a:custGeom>
            <a:solidFill>
              <a:srgbClr val="0071C9"/>
            </a:solidFill>
          </p:spPr>
        </p:sp>
        <p:sp>
          <p:nvSpPr>
            <p:cNvPr name="TextBox 26" id="26"/>
            <p:cNvSpPr txBox="true"/>
            <p:nvPr/>
          </p:nvSpPr>
          <p:spPr>
            <a:xfrm>
              <a:off x="0" y="-38100"/>
              <a:ext cx="812800" cy="81436"/>
            </a:xfrm>
            <a:prstGeom prst="rect">
              <a:avLst/>
            </a:prstGeom>
          </p:spPr>
          <p:txBody>
            <a:bodyPr anchor="ctr" rtlCol="false" tIns="49943" lIns="49943" bIns="49943" rIns="49943"/>
            <a:lstStyle/>
            <a:p>
              <a:pPr algn="ctr">
                <a:lnSpc>
                  <a:spcPts val="2605"/>
                </a:lnSpc>
              </a:pPr>
            </a:p>
          </p:txBody>
        </p:sp>
      </p:grpSp>
      <p:grpSp>
        <p:nvGrpSpPr>
          <p:cNvPr name="Group 27" id="27"/>
          <p:cNvGrpSpPr/>
          <p:nvPr/>
        </p:nvGrpSpPr>
        <p:grpSpPr>
          <a:xfrm rot="0">
            <a:off x="8659549" y="1571535"/>
            <a:ext cx="3034041" cy="161766"/>
            <a:chOff x="0" y="0"/>
            <a:chExt cx="812800" cy="43336"/>
          </a:xfrm>
        </p:grpSpPr>
        <p:sp>
          <p:nvSpPr>
            <p:cNvPr name="Freeform 28" id="28"/>
            <p:cNvSpPr/>
            <p:nvPr/>
          </p:nvSpPr>
          <p:spPr>
            <a:xfrm flipH="false" flipV="false" rot="0">
              <a:off x="0" y="0"/>
              <a:ext cx="812800" cy="43336"/>
            </a:xfrm>
            <a:custGeom>
              <a:avLst/>
              <a:gdLst/>
              <a:ahLst/>
              <a:cxnLst/>
              <a:rect r="r" b="b" t="t" l="l"/>
              <a:pathLst>
                <a:path h="43336" w="812800">
                  <a:moveTo>
                    <a:pt x="0" y="0"/>
                  </a:moveTo>
                  <a:lnTo>
                    <a:pt x="812800" y="0"/>
                  </a:lnTo>
                  <a:lnTo>
                    <a:pt x="812800" y="43336"/>
                  </a:lnTo>
                  <a:lnTo>
                    <a:pt x="0" y="43336"/>
                  </a:lnTo>
                  <a:close/>
                </a:path>
              </a:pathLst>
            </a:custGeom>
            <a:solidFill>
              <a:srgbClr val="0071C9"/>
            </a:solidFill>
          </p:spPr>
        </p:sp>
        <p:sp>
          <p:nvSpPr>
            <p:cNvPr name="TextBox 29" id="29"/>
            <p:cNvSpPr txBox="true"/>
            <p:nvPr/>
          </p:nvSpPr>
          <p:spPr>
            <a:xfrm>
              <a:off x="0" y="-38100"/>
              <a:ext cx="812800" cy="81436"/>
            </a:xfrm>
            <a:prstGeom prst="rect">
              <a:avLst/>
            </a:prstGeom>
          </p:spPr>
          <p:txBody>
            <a:bodyPr anchor="ctr" rtlCol="false" tIns="49943" lIns="49943" bIns="49943" rIns="49943"/>
            <a:lstStyle/>
            <a:p>
              <a:pPr algn="ctr">
                <a:lnSpc>
                  <a:spcPts val="2605"/>
                </a:lnSpc>
              </a:pPr>
            </a:p>
          </p:txBody>
        </p:sp>
      </p:grpSp>
      <p:sp>
        <p:nvSpPr>
          <p:cNvPr name="TextBox 30" id="30"/>
          <p:cNvSpPr txBox="true"/>
          <p:nvPr/>
        </p:nvSpPr>
        <p:spPr>
          <a:xfrm rot="0">
            <a:off x="6366126" y="1443486"/>
            <a:ext cx="973070" cy="335657"/>
          </a:xfrm>
          <a:prstGeom prst="rect">
            <a:avLst/>
          </a:prstGeom>
        </p:spPr>
        <p:txBody>
          <a:bodyPr anchor="t" rtlCol="false" tIns="0" lIns="0" bIns="0" rIns="0">
            <a:spAutoFit/>
          </a:bodyPr>
          <a:lstStyle/>
          <a:p>
            <a:pPr algn="ctr">
              <a:lnSpc>
                <a:spcPts val="2705"/>
              </a:lnSpc>
            </a:pPr>
            <a:r>
              <a:rPr lang="en-US" sz="1932">
                <a:solidFill>
                  <a:srgbClr val="FFBD59"/>
                </a:solidFill>
                <a:latin typeface="Canva Sans Bold"/>
              </a:rPr>
              <a:t>Division</a:t>
            </a:r>
          </a:p>
        </p:txBody>
      </p:sp>
      <p:sp>
        <p:nvSpPr>
          <p:cNvPr name="TextBox 31" id="31"/>
          <p:cNvSpPr txBox="true"/>
          <p:nvPr/>
        </p:nvSpPr>
        <p:spPr>
          <a:xfrm rot="0">
            <a:off x="8948570" y="1460777"/>
            <a:ext cx="2436949" cy="335657"/>
          </a:xfrm>
          <a:prstGeom prst="rect">
            <a:avLst/>
          </a:prstGeom>
        </p:spPr>
        <p:txBody>
          <a:bodyPr anchor="t" rtlCol="false" tIns="0" lIns="0" bIns="0" rIns="0">
            <a:spAutoFit/>
          </a:bodyPr>
          <a:lstStyle/>
          <a:p>
            <a:pPr algn="ctr">
              <a:lnSpc>
                <a:spcPts val="2705"/>
              </a:lnSpc>
            </a:pPr>
            <a:r>
              <a:rPr lang="en-US" sz="1932">
                <a:solidFill>
                  <a:srgbClr val="FFBD59"/>
                </a:solidFill>
                <a:latin typeface="Canva Sans Bold"/>
              </a:rPr>
              <a:t>No. of Course Opted</a:t>
            </a:r>
          </a:p>
        </p:txBody>
      </p:sp>
      <p:grpSp>
        <p:nvGrpSpPr>
          <p:cNvPr name="Group 32" id="32"/>
          <p:cNvGrpSpPr/>
          <p:nvPr/>
        </p:nvGrpSpPr>
        <p:grpSpPr>
          <a:xfrm rot="0">
            <a:off x="11898904" y="1552856"/>
            <a:ext cx="3086100" cy="164541"/>
            <a:chOff x="0" y="0"/>
            <a:chExt cx="812800" cy="43336"/>
          </a:xfrm>
        </p:grpSpPr>
        <p:sp>
          <p:nvSpPr>
            <p:cNvPr name="Freeform 33" id="33"/>
            <p:cNvSpPr/>
            <p:nvPr/>
          </p:nvSpPr>
          <p:spPr>
            <a:xfrm flipH="false" flipV="false" rot="0">
              <a:off x="0" y="0"/>
              <a:ext cx="812800" cy="43336"/>
            </a:xfrm>
            <a:custGeom>
              <a:avLst/>
              <a:gdLst/>
              <a:ahLst/>
              <a:cxnLst/>
              <a:rect r="r" b="b" t="t" l="l"/>
              <a:pathLst>
                <a:path h="43336" w="812800">
                  <a:moveTo>
                    <a:pt x="0" y="0"/>
                  </a:moveTo>
                  <a:lnTo>
                    <a:pt x="812800" y="0"/>
                  </a:lnTo>
                  <a:lnTo>
                    <a:pt x="812800" y="43336"/>
                  </a:lnTo>
                  <a:lnTo>
                    <a:pt x="0" y="43336"/>
                  </a:lnTo>
                  <a:close/>
                </a:path>
              </a:pathLst>
            </a:custGeom>
            <a:solidFill>
              <a:srgbClr val="0071C9"/>
            </a:solidFill>
          </p:spPr>
        </p:sp>
        <p:sp>
          <p:nvSpPr>
            <p:cNvPr name="TextBox 34" id="34"/>
            <p:cNvSpPr txBox="true"/>
            <p:nvPr/>
          </p:nvSpPr>
          <p:spPr>
            <a:xfrm>
              <a:off x="0" y="-38100"/>
              <a:ext cx="812800" cy="81436"/>
            </a:xfrm>
            <a:prstGeom prst="rect">
              <a:avLst/>
            </a:prstGeom>
          </p:spPr>
          <p:txBody>
            <a:bodyPr anchor="ctr" rtlCol="false" tIns="50800" lIns="50800" bIns="50800" rIns="50800"/>
            <a:lstStyle/>
            <a:p>
              <a:pPr algn="ctr">
                <a:lnSpc>
                  <a:spcPts val="2605"/>
                </a:lnSpc>
              </a:pPr>
            </a:p>
          </p:txBody>
        </p:sp>
      </p:grpSp>
      <p:sp>
        <p:nvSpPr>
          <p:cNvPr name="TextBox 35" id="35"/>
          <p:cNvSpPr txBox="true"/>
          <p:nvPr/>
        </p:nvSpPr>
        <p:spPr>
          <a:xfrm rot="0">
            <a:off x="11932132" y="1460777"/>
            <a:ext cx="3019644" cy="335657"/>
          </a:xfrm>
          <a:prstGeom prst="rect">
            <a:avLst/>
          </a:prstGeom>
        </p:spPr>
        <p:txBody>
          <a:bodyPr anchor="t" rtlCol="false" tIns="0" lIns="0" bIns="0" rIns="0">
            <a:spAutoFit/>
          </a:bodyPr>
          <a:lstStyle/>
          <a:p>
            <a:pPr algn="ctr">
              <a:lnSpc>
                <a:spcPts val="2705"/>
              </a:lnSpc>
            </a:pPr>
            <a:r>
              <a:rPr lang="en-US" sz="1932">
                <a:solidFill>
                  <a:srgbClr val="FFBD59"/>
                </a:solidFill>
                <a:latin typeface="Canva Sans Bold"/>
              </a:rPr>
              <a:t>No. of Course Completed</a:t>
            </a:r>
          </a:p>
        </p:txBody>
      </p:sp>
      <p:sp>
        <p:nvSpPr>
          <p:cNvPr name="Freeform 36" id="36"/>
          <p:cNvSpPr/>
          <p:nvPr/>
        </p:nvSpPr>
        <p:spPr>
          <a:xfrm flipH="false" flipV="false" rot="0">
            <a:off x="-7301027" y="-6217183"/>
            <a:ext cx="10196686" cy="10196686"/>
          </a:xfrm>
          <a:custGeom>
            <a:avLst/>
            <a:gdLst/>
            <a:ahLst/>
            <a:cxnLst/>
            <a:rect r="r" b="b" t="t" l="l"/>
            <a:pathLst>
              <a:path h="10196686" w="10196686">
                <a:moveTo>
                  <a:pt x="0" y="0"/>
                </a:moveTo>
                <a:lnTo>
                  <a:pt x="10196685" y="0"/>
                </a:lnTo>
                <a:lnTo>
                  <a:pt x="10196685" y="10196686"/>
                </a:lnTo>
                <a:lnTo>
                  <a:pt x="0" y="10196686"/>
                </a:lnTo>
                <a:lnTo>
                  <a:pt x="0" y="0"/>
                </a:lnTo>
                <a:close/>
              </a:path>
            </a:pathLst>
          </a:custGeom>
          <a:blipFill>
            <a:blip r:embed="rId13">
              <a:alphaModFix amt="29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28575" y="1558773"/>
            <a:ext cx="16579697" cy="8093613"/>
          </a:xfrm>
          <a:custGeom>
            <a:avLst/>
            <a:gdLst/>
            <a:ahLst/>
            <a:cxnLst/>
            <a:rect r="r" b="b" t="t" l="l"/>
            <a:pathLst>
              <a:path h="8093613" w="16579697">
                <a:moveTo>
                  <a:pt x="0" y="0"/>
                </a:moveTo>
                <a:lnTo>
                  <a:pt x="16579697" y="0"/>
                </a:lnTo>
                <a:lnTo>
                  <a:pt x="16579697" y="8093612"/>
                </a:lnTo>
                <a:lnTo>
                  <a:pt x="0" y="8093612"/>
                </a:lnTo>
                <a:lnTo>
                  <a:pt x="0" y="0"/>
                </a:lnTo>
                <a:close/>
              </a:path>
            </a:pathLst>
          </a:custGeom>
          <a:blipFill>
            <a:blip r:embed="rId2"/>
            <a:stretch>
              <a:fillRect l="0" t="-611" r="0" b="-611"/>
            </a:stretch>
          </a:blipFill>
        </p:spPr>
      </p:sp>
      <p:sp>
        <p:nvSpPr>
          <p:cNvPr name="Freeform 3" id="3"/>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9"/>
            <a:stretch>
              <a:fillRect l="0" t="-137172" r="0" b="0"/>
            </a:stretch>
          </a:blipFill>
        </p:spPr>
      </p:sp>
      <p:grpSp>
        <p:nvGrpSpPr>
          <p:cNvPr name="Group 7" id="7"/>
          <p:cNvGrpSpPr/>
          <p:nvPr/>
        </p:nvGrpSpPr>
        <p:grpSpPr>
          <a:xfrm rot="0">
            <a:off x="172399" y="350481"/>
            <a:ext cx="14955765" cy="1086967"/>
            <a:chOff x="0" y="0"/>
            <a:chExt cx="3938967" cy="286279"/>
          </a:xfrm>
        </p:grpSpPr>
        <p:sp>
          <p:nvSpPr>
            <p:cNvPr name="Freeform 8" id="8"/>
            <p:cNvSpPr/>
            <p:nvPr/>
          </p:nvSpPr>
          <p:spPr>
            <a:xfrm flipH="false" flipV="false" rot="0">
              <a:off x="0" y="0"/>
              <a:ext cx="3938967" cy="286279"/>
            </a:xfrm>
            <a:custGeom>
              <a:avLst/>
              <a:gdLst/>
              <a:ahLst/>
              <a:cxnLst/>
              <a:rect r="r" b="b" t="t" l="l"/>
              <a:pathLst>
                <a:path h="286279" w="3938967">
                  <a:moveTo>
                    <a:pt x="26400" y="0"/>
                  </a:moveTo>
                  <a:lnTo>
                    <a:pt x="3912567" y="0"/>
                  </a:lnTo>
                  <a:cubicBezTo>
                    <a:pt x="3927147" y="0"/>
                    <a:pt x="3938967" y="11820"/>
                    <a:pt x="3938967" y="26400"/>
                  </a:cubicBezTo>
                  <a:lnTo>
                    <a:pt x="3938967" y="259879"/>
                  </a:lnTo>
                  <a:cubicBezTo>
                    <a:pt x="3938967" y="274460"/>
                    <a:pt x="3927147" y="286279"/>
                    <a:pt x="3912567" y="286279"/>
                  </a:cubicBezTo>
                  <a:lnTo>
                    <a:pt x="26400" y="286279"/>
                  </a:lnTo>
                  <a:cubicBezTo>
                    <a:pt x="11820" y="286279"/>
                    <a:pt x="0" y="274460"/>
                    <a:pt x="0" y="259879"/>
                  </a:cubicBezTo>
                  <a:lnTo>
                    <a:pt x="0" y="26400"/>
                  </a:lnTo>
                  <a:cubicBezTo>
                    <a:pt x="0" y="11820"/>
                    <a:pt x="11820" y="0"/>
                    <a:pt x="26400" y="0"/>
                  </a:cubicBezTo>
                  <a:close/>
                </a:path>
              </a:pathLst>
            </a:custGeom>
            <a:solidFill>
              <a:srgbClr val="FFFFFF">
                <a:alpha val="9804"/>
              </a:srgbClr>
            </a:solidFill>
          </p:spPr>
        </p:sp>
        <p:sp>
          <p:nvSpPr>
            <p:cNvPr name="TextBox 9" id="9"/>
            <p:cNvSpPr txBox="true"/>
            <p:nvPr/>
          </p:nvSpPr>
          <p:spPr>
            <a:xfrm>
              <a:off x="0" y="-38100"/>
              <a:ext cx="3938967" cy="324379"/>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172399" y="454395"/>
            <a:ext cx="14770230" cy="1659071"/>
          </a:xfrm>
          <a:prstGeom prst="rect">
            <a:avLst/>
          </a:prstGeom>
        </p:spPr>
        <p:txBody>
          <a:bodyPr anchor="t" rtlCol="false" tIns="0" lIns="0" bIns="0" rIns="0">
            <a:spAutoFit/>
          </a:bodyPr>
          <a:lstStyle/>
          <a:p>
            <a:pPr algn="just" marL="523492" indent="-261746" lvl="1">
              <a:lnSpc>
                <a:spcPts val="3346"/>
              </a:lnSpc>
              <a:buFont typeface="Arial"/>
              <a:buChar char="•"/>
            </a:pPr>
            <a:r>
              <a:rPr lang="en-US" sz="2424">
                <a:solidFill>
                  <a:srgbClr val="FFFBFB"/>
                </a:solidFill>
                <a:latin typeface="DM Serif Display"/>
              </a:rPr>
              <a:t>This bar graph represents the course completion percentage at various divisions in tata steel. From this, we can clearly have an idea about the participation rate in each division.</a:t>
            </a:r>
          </a:p>
          <a:p>
            <a:pPr algn="l">
              <a:lnSpc>
                <a:spcPts val="3346"/>
              </a:lnSpc>
            </a:pPr>
          </a:p>
          <a:p>
            <a:pPr algn="l">
              <a:lnSpc>
                <a:spcPts val="3346"/>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0" y="1832113"/>
            <a:ext cx="16256292" cy="7953033"/>
          </a:xfrm>
          <a:custGeom>
            <a:avLst/>
            <a:gdLst/>
            <a:ahLst/>
            <a:cxnLst/>
            <a:rect r="r" b="b" t="t" l="l"/>
            <a:pathLst>
              <a:path h="7953033" w="16256292">
                <a:moveTo>
                  <a:pt x="0" y="0"/>
                </a:moveTo>
                <a:lnTo>
                  <a:pt x="16256292" y="0"/>
                </a:lnTo>
                <a:lnTo>
                  <a:pt x="16256292" y="7953033"/>
                </a:lnTo>
                <a:lnTo>
                  <a:pt x="0" y="7953033"/>
                </a:lnTo>
                <a:lnTo>
                  <a:pt x="0" y="0"/>
                </a:lnTo>
                <a:close/>
              </a:path>
            </a:pathLst>
          </a:custGeom>
          <a:blipFill>
            <a:blip r:embed="rId2"/>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615544">
            <a:off x="11019863" y="5380992"/>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5"/>
            <a:stretch>
              <a:fillRect l="0" t="-137172" r="0" b="0"/>
            </a:stretch>
          </a:blipFill>
        </p:spPr>
      </p:sp>
      <p:sp>
        <p:nvSpPr>
          <p:cNvPr name="Freeform 5" id="5"/>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46100" y="265120"/>
            <a:ext cx="14955765" cy="1086967"/>
            <a:chOff x="0" y="0"/>
            <a:chExt cx="3938967" cy="286279"/>
          </a:xfrm>
        </p:grpSpPr>
        <p:sp>
          <p:nvSpPr>
            <p:cNvPr name="Freeform 7" id="7"/>
            <p:cNvSpPr/>
            <p:nvPr/>
          </p:nvSpPr>
          <p:spPr>
            <a:xfrm flipH="false" flipV="false" rot="0">
              <a:off x="0" y="0"/>
              <a:ext cx="3938967" cy="286279"/>
            </a:xfrm>
            <a:custGeom>
              <a:avLst/>
              <a:gdLst/>
              <a:ahLst/>
              <a:cxnLst/>
              <a:rect r="r" b="b" t="t" l="l"/>
              <a:pathLst>
                <a:path h="286279" w="3938967">
                  <a:moveTo>
                    <a:pt x="26400" y="0"/>
                  </a:moveTo>
                  <a:lnTo>
                    <a:pt x="3912567" y="0"/>
                  </a:lnTo>
                  <a:cubicBezTo>
                    <a:pt x="3927147" y="0"/>
                    <a:pt x="3938967" y="11820"/>
                    <a:pt x="3938967" y="26400"/>
                  </a:cubicBezTo>
                  <a:lnTo>
                    <a:pt x="3938967" y="259879"/>
                  </a:lnTo>
                  <a:cubicBezTo>
                    <a:pt x="3938967" y="274460"/>
                    <a:pt x="3927147" y="286279"/>
                    <a:pt x="3912567" y="286279"/>
                  </a:cubicBezTo>
                  <a:lnTo>
                    <a:pt x="26400" y="286279"/>
                  </a:lnTo>
                  <a:cubicBezTo>
                    <a:pt x="11820" y="286279"/>
                    <a:pt x="0" y="274460"/>
                    <a:pt x="0" y="259879"/>
                  </a:cubicBezTo>
                  <a:lnTo>
                    <a:pt x="0" y="26400"/>
                  </a:lnTo>
                  <a:cubicBezTo>
                    <a:pt x="0" y="11820"/>
                    <a:pt x="11820" y="0"/>
                    <a:pt x="26400" y="0"/>
                  </a:cubicBezTo>
                  <a:close/>
                </a:path>
              </a:pathLst>
            </a:custGeom>
            <a:solidFill>
              <a:srgbClr val="FFFFFF">
                <a:alpha val="9804"/>
              </a:srgbClr>
            </a:solidFill>
          </p:spPr>
        </p:sp>
        <p:sp>
          <p:nvSpPr>
            <p:cNvPr name="TextBox 8" id="8"/>
            <p:cNvSpPr txBox="true"/>
            <p:nvPr/>
          </p:nvSpPr>
          <p:spPr>
            <a:xfrm>
              <a:off x="0" y="-38100"/>
              <a:ext cx="3938967" cy="324379"/>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72399" y="379118"/>
            <a:ext cx="14770230" cy="820871"/>
          </a:xfrm>
          <a:prstGeom prst="rect">
            <a:avLst/>
          </a:prstGeom>
        </p:spPr>
        <p:txBody>
          <a:bodyPr anchor="t" rtlCol="false" tIns="0" lIns="0" bIns="0" rIns="0">
            <a:spAutoFit/>
          </a:bodyPr>
          <a:lstStyle/>
          <a:p>
            <a:pPr algn="just" marL="523492" indent="-261746" lvl="1">
              <a:lnSpc>
                <a:spcPts val="3346"/>
              </a:lnSpc>
              <a:spcBef>
                <a:spcPct val="0"/>
              </a:spcBef>
              <a:buFont typeface="Arial"/>
              <a:buChar char="•"/>
            </a:pPr>
            <a:r>
              <a:rPr lang="en-US" sz="2424">
                <a:solidFill>
                  <a:srgbClr val="FFFBFB"/>
                </a:solidFill>
                <a:latin typeface="DM Serif Display"/>
              </a:rPr>
              <a:t>Graph represents average learning hours spent by employees in each division. It highlights the learning pattern in different division.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3542" y="1428288"/>
            <a:ext cx="14798323" cy="8652148"/>
          </a:xfrm>
          <a:custGeom>
            <a:avLst/>
            <a:gdLst/>
            <a:ahLst/>
            <a:cxnLst/>
            <a:rect r="r" b="b" t="t" l="l"/>
            <a:pathLst>
              <a:path h="8652148" w="14798323">
                <a:moveTo>
                  <a:pt x="0" y="0"/>
                </a:moveTo>
                <a:lnTo>
                  <a:pt x="14798323" y="0"/>
                </a:lnTo>
                <a:lnTo>
                  <a:pt x="14798323" y="8652148"/>
                </a:lnTo>
                <a:lnTo>
                  <a:pt x="0" y="8652148"/>
                </a:lnTo>
                <a:lnTo>
                  <a:pt x="0" y="0"/>
                </a:lnTo>
                <a:close/>
              </a:path>
            </a:pathLst>
          </a:custGeom>
          <a:blipFill>
            <a:blip r:embed="rId4"/>
            <a:stretch>
              <a:fillRect l="0" t="-669" r="0" b="-669"/>
            </a:stretch>
          </a:blipFill>
        </p:spPr>
      </p:sp>
      <p:sp>
        <p:nvSpPr>
          <p:cNvPr name="Freeform 4" id="4"/>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615544">
            <a:off x="10886513" y="5380992"/>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7"/>
            <a:stretch>
              <a:fillRect l="0" t="-137172" r="0" b="0"/>
            </a:stretch>
          </a:blipFill>
        </p:spPr>
      </p:sp>
      <p:grpSp>
        <p:nvGrpSpPr>
          <p:cNvPr name="Group 6" id="6"/>
          <p:cNvGrpSpPr/>
          <p:nvPr/>
        </p:nvGrpSpPr>
        <p:grpSpPr>
          <a:xfrm rot="0">
            <a:off x="246100" y="265120"/>
            <a:ext cx="14955765" cy="1086967"/>
            <a:chOff x="0" y="0"/>
            <a:chExt cx="3938967" cy="286279"/>
          </a:xfrm>
        </p:grpSpPr>
        <p:sp>
          <p:nvSpPr>
            <p:cNvPr name="Freeform 7" id="7"/>
            <p:cNvSpPr/>
            <p:nvPr/>
          </p:nvSpPr>
          <p:spPr>
            <a:xfrm flipH="false" flipV="false" rot="0">
              <a:off x="0" y="0"/>
              <a:ext cx="3938967" cy="286279"/>
            </a:xfrm>
            <a:custGeom>
              <a:avLst/>
              <a:gdLst/>
              <a:ahLst/>
              <a:cxnLst/>
              <a:rect r="r" b="b" t="t" l="l"/>
              <a:pathLst>
                <a:path h="286279" w="3938967">
                  <a:moveTo>
                    <a:pt x="26400" y="0"/>
                  </a:moveTo>
                  <a:lnTo>
                    <a:pt x="3912567" y="0"/>
                  </a:lnTo>
                  <a:cubicBezTo>
                    <a:pt x="3927147" y="0"/>
                    <a:pt x="3938967" y="11820"/>
                    <a:pt x="3938967" y="26400"/>
                  </a:cubicBezTo>
                  <a:lnTo>
                    <a:pt x="3938967" y="259879"/>
                  </a:lnTo>
                  <a:cubicBezTo>
                    <a:pt x="3938967" y="274460"/>
                    <a:pt x="3927147" y="286279"/>
                    <a:pt x="3912567" y="286279"/>
                  </a:cubicBezTo>
                  <a:lnTo>
                    <a:pt x="26400" y="286279"/>
                  </a:lnTo>
                  <a:cubicBezTo>
                    <a:pt x="11820" y="286279"/>
                    <a:pt x="0" y="274460"/>
                    <a:pt x="0" y="259879"/>
                  </a:cubicBezTo>
                  <a:lnTo>
                    <a:pt x="0" y="26400"/>
                  </a:lnTo>
                  <a:cubicBezTo>
                    <a:pt x="0" y="11820"/>
                    <a:pt x="11820" y="0"/>
                    <a:pt x="26400" y="0"/>
                  </a:cubicBezTo>
                  <a:close/>
                </a:path>
              </a:pathLst>
            </a:custGeom>
            <a:solidFill>
              <a:srgbClr val="FFFFFF">
                <a:alpha val="9804"/>
              </a:srgbClr>
            </a:solidFill>
          </p:spPr>
        </p:sp>
        <p:sp>
          <p:nvSpPr>
            <p:cNvPr name="TextBox 8" id="8"/>
            <p:cNvSpPr txBox="true"/>
            <p:nvPr/>
          </p:nvSpPr>
          <p:spPr>
            <a:xfrm>
              <a:off x="0" y="-38100"/>
              <a:ext cx="3938967" cy="324379"/>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72399" y="397245"/>
            <a:ext cx="14770230" cy="820871"/>
          </a:xfrm>
          <a:prstGeom prst="rect">
            <a:avLst/>
          </a:prstGeom>
        </p:spPr>
        <p:txBody>
          <a:bodyPr anchor="t" rtlCol="false" tIns="0" lIns="0" bIns="0" rIns="0">
            <a:spAutoFit/>
          </a:bodyPr>
          <a:lstStyle/>
          <a:p>
            <a:pPr algn="just" marL="523492" indent="-261746" lvl="1">
              <a:lnSpc>
                <a:spcPts val="3346"/>
              </a:lnSpc>
              <a:spcBef>
                <a:spcPct val="0"/>
              </a:spcBef>
              <a:buFont typeface="Arial"/>
              <a:buChar char="•"/>
            </a:pPr>
            <a:r>
              <a:rPr lang="en-US" sz="2424">
                <a:solidFill>
                  <a:srgbClr val="FFFBFB"/>
                </a:solidFill>
                <a:latin typeface="DM Serif Display"/>
              </a:rPr>
              <a:t>Graph represents the average course grade of each division. Higher average course grades indicate better skilled individual in that particular division.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627674"/>
          </a:xfrm>
          <a:custGeom>
            <a:avLst/>
            <a:gdLst/>
            <a:ahLst/>
            <a:cxnLst/>
            <a:rect r="r" b="b" t="t" l="l"/>
            <a:pathLst>
              <a:path h="1627674" w="18288000">
                <a:moveTo>
                  <a:pt x="0" y="0"/>
                </a:moveTo>
                <a:lnTo>
                  <a:pt x="18288000" y="0"/>
                </a:lnTo>
                <a:lnTo>
                  <a:pt x="18288000" y="1627674"/>
                </a:lnTo>
                <a:lnTo>
                  <a:pt x="0" y="1627674"/>
                </a:lnTo>
                <a:lnTo>
                  <a:pt x="0" y="0"/>
                </a:lnTo>
                <a:close/>
              </a:path>
            </a:pathLst>
          </a:custGeom>
          <a:blipFill>
            <a:blip r:embed="rId2"/>
            <a:stretch>
              <a:fillRect l="0" t="-255712" r="0" b="-392863"/>
            </a:stretch>
          </a:blipFill>
        </p:spPr>
      </p:sp>
      <p:grpSp>
        <p:nvGrpSpPr>
          <p:cNvPr name="Group 3" id="3"/>
          <p:cNvGrpSpPr/>
          <p:nvPr/>
        </p:nvGrpSpPr>
        <p:grpSpPr>
          <a:xfrm rot="0">
            <a:off x="1028700" y="0"/>
            <a:ext cx="16230600" cy="10287000"/>
            <a:chOff x="0" y="0"/>
            <a:chExt cx="4274726" cy="2709333"/>
          </a:xfrm>
        </p:grpSpPr>
        <p:sp>
          <p:nvSpPr>
            <p:cNvPr name="Freeform 4" id="4"/>
            <p:cNvSpPr/>
            <p:nvPr/>
          </p:nvSpPr>
          <p:spPr>
            <a:xfrm flipH="false" flipV="false" rot="0">
              <a:off x="0" y="0"/>
              <a:ext cx="4274726" cy="2709333"/>
            </a:xfrm>
            <a:custGeom>
              <a:avLst/>
              <a:gdLst/>
              <a:ahLst/>
              <a:cxnLst/>
              <a:rect r="r" b="b" t="t" l="l"/>
              <a:pathLst>
                <a:path h="2709333" w="4274726">
                  <a:moveTo>
                    <a:pt x="0" y="0"/>
                  </a:moveTo>
                  <a:lnTo>
                    <a:pt x="4274726" y="0"/>
                  </a:lnTo>
                  <a:lnTo>
                    <a:pt x="4274726" y="2709333"/>
                  </a:lnTo>
                  <a:lnTo>
                    <a:pt x="0" y="2709333"/>
                  </a:lnTo>
                  <a:close/>
                </a:path>
              </a:pathLst>
            </a:custGeom>
            <a:solidFill>
              <a:srgbClr val="051D40">
                <a:alpha val="74902"/>
              </a:srgbClr>
            </a:solidFill>
          </p:spPr>
        </p:sp>
        <p:sp>
          <p:nvSpPr>
            <p:cNvPr name="TextBox 5" id="5"/>
            <p:cNvSpPr txBox="true"/>
            <p:nvPr/>
          </p:nvSpPr>
          <p:spPr>
            <a:xfrm>
              <a:off x="0" y="-38100"/>
              <a:ext cx="4274726"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4891104" y="362754"/>
            <a:ext cx="8245699" cy="1226820"/>
          </a:xfrm>
          <a:prstGeom prst="rect">
            <a:avLst/>
          </a:prstGeom>
        </p:spPr>
        <p:txBody>
          <a:bodyPr anchor="t" rtlCol="false" tIns="0" lIns="0" bIns="0" rIns="0">
            <a:spAutoFit/>
          </a:bodyPr>
          <a:lstStyle/>
          <a:p>
            <a:pPr algn="ctr" marL="0" indent="0" lvl="0">
              <a:lnSpc>
                <a:spcPts val="9623"/>
              </a:lnSpc>
              <a:spcBef>
                <a:spcPct val="0"/>
              </a:spcBef>
            </a:pPr>
            <a:r>
              <a:rPr lang="en-US" sz="8019">
                <a:solidFill>
                  <a:srgbClr val="FFFFFF"/>
                </a:solidFill>
                <a:latin typeface="Now Bold"/>
              </a:rPr>
              <a:t>INSIGHTS:</a:t>
            </a:r>
          </a:p>
        </p:txBody>
      </p:sp>
      <p:sp>
        <p:nvSpPr>
          <p:cNvPr name="AutoShape 7" id="7"/>
          <p:cNvSpPr/>
          <p:nvPr/>
        </p:nvSpPr>
        <p:spPr>
          <a:xfrm>
            <a:off x="4646243" y="3783891"/>
            <a:ext cx="8735422" cy="0"/>
          </a:xfrm>
          <a:prstGeom prst="line">
            <a:avLst/>
          </a:prstGeom>
          <a:ln cap="flat" w="47625">
            <a:solidFill>
              <a:srgbClr val="145DA0"/>
            </a:solidFill>
            <a:prstDash val="solid"/>
            <a:headEnd type="none" len="sm" w="sm"/>
            <a:tailEnd type="none" len="sm" w="sm"/>
          </a:ln>
        </p:spPr>
      </p:sp>
      <p:sp>
        <p:nvSpPr>
          <p:cNvPr name="AutoShape 8" id="8"/>
          <p:cNvSpPr/>
          <p:nvPr/>
        </p:nvSpPr>
        <p:spPr>
          <a:xfrm>
            <a:off x="4719139" y="8511320"/>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2232089" y="2331508"/>
            <a:ext cx="14110903" cy="1212163"/>
          </a:xfrm>
          <a:prstGeom prst="rect">
            <a:avLst/>
          </a:prstGeom>
        </p:spPr>
        <p:txBody>
          <a:bodyPr anchor="t" rtlCol="false" tIns="0" lIns="0" bIns="0" rIns="0">
            <a:spAutoFit/>
          </a:bodyPr>
          <a:lstStyle/>
          <a:p>
            <a:pPr algn="l" marL="516256" indent="-258128" lvl="1">
              <a:lnSpc>
                <a:spcPts val="3299"/>
              </a:lnSpc>
              <a:buFont typeface="Arial"/>
              <a:buChar char="•"/>
            </a:pPr>
            <a:r>
              <a:rPr lang="en-US" sz="2391">
                <a:solidFill>
                  <a:srgbClr val="FFFFFF"/>
                </a:solidFill>
                <a:latin typeface="DM Sans"/>
              </a:rPr>
              <a:t>Th</a:t>
            </a:r>
            <a:r>
              <a:rPr lang="en-US" sz="2391" strike="noStrike" u="none">
                <a:solidFill>
                  <a:srgbClr val="FFFFFF"/>
                </a:solidFill>
                <a:latin typeface="DM Sans"/>
              </a:rPr>
              <a:t>e analysis of courses with the highest number of enrollments reveals which subjects are of greatest interest to employees. This information helps identify the most popular courses among Tata Steel employees, providing insights into their learning preferences and areas of interest.</a:t>
            </a:r>
          </a:p>
        </p:txBody>
      </p:sp>
      <p:sp>
        <p:nvSpPr>
          <p:cNvPr name="AutoShape 10" id="10"/>
          <p:cNvSpPr/>
          <p:nvPr/>
        </p:nvSpPr>
        <p:spPr>
          <a:xfrm>
            <a:off x="4646243" y="5891212"/>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2232089" y="3950360"/>
            <a:ext cx="14110903" cy="1621765"/>
          </a:xfrm>
          <a:prstGeom prst="rect">
            <a:avLst/>
          </a:prstGeom>
        </p:spPr>
        <p:txBody>
          <a:bodyPr anchor="t" rtlCol="false" tIns="0" lIns="0" bIns="0" rIns="0">
            <a:spAutoFit/>
          </a:bodyPr>
          <a:lstStyle/>
          <a:p>
            <a:pPr algn="l" marL="516002" indent="-258001" lvl="1">
              <a:lnSpc>
                <a:spcPts val="3298"/>
              </a:lnSpc>
              <a:buFont typeface="Arial"/>
              <a:buChar char="•"/>
            </a:pPr>
            <a:r>
              <a:rPr lang="en-US" sz="2390" strike="noStrike" u="none">
                <a:solidFill>
                  <a:srgbClr val="FFFFFF"/>
                </a:solidFill>
                <a:latin typeface="DM Sans"/>
              </a:rPr>
              <a:t>The data on the amount of time employees spend on learning helps identify those who are dedicating significant effort to enhance their skills. By recognizing these individuals, Tata Steel can identify its most skilled employees, potentially guiding decisions on promotions, mentorship roles, and further training opportunities.</a:t>
            </a:r>
          </a:p>
        </p:txBody>
      </p:sp>
      <p:sp>
        <p:nvSpPr>
          <p:cNvPr name="TextBox 12" id="12"/>
          <p:cNvSpPr txBox="true"/>
          <p:nvPr/>
        </p:nvSpPr>
        <p:spPr>
          <a:xfrm rot="0">
            <a:off x="2232089" y="6137972"/>
            <a:ext cx="14110903" cy="2031340"/>
          </a:xfrm>
          <a:prstGeom prst="rect">
            <a:avLst/>
          </a:prstGeom>
        </p:spPr>
        <p:txBody>
          <a:bodyPr anchor="t" rtlCol="false" tIns="0" lIns="0" bIns="0" rIns="0">
            <a:spAutoFit/>
          </a:bodyPr>
          <a:lstStyle/>
          <a:p>
            <a:pPr algn="l" marL="516002" indent="-258001" lvl="1">
              <a:lnSpc>
                <a:spcPts val="3298"/>
              </a:lnSpc>
              <a:buFont typeface="Arial"/>
              <a:buChar char="•"/>
            </a:pPr>
            <a:r>
              <a:rPr lang="en-US" sz="2390">
                <a:solidFill>
                  <a:srgbClr val="FFFFFF"/>
                </a:solidFill>
                <a:latin typeface="DM Sans"/>
              </a:rPr>
              <a:t>The analysis also provides a detailed view of employee learning patterns, including the minimum, maximum, and average time spent on courses. Additionally, it includes data on the grades earned in these courses, offering a comprehensive understanding of employees' engagement and performance in their learning activities. This can help tailor future training programs to better suit their needs and improve overall learning outcomes.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grpSp>
        <p:nvGrpSpPr>
          <p:cNvPr name="Group 2" id="2"/>
          <p:cNvGrpSpPr/>
          <p:nvPr/>
        </p:nvGrpSpPr>
        <p:grpSpPr>
          <a:xfrm rot="0">
            <a:off x="4164993" y="2403683"/>
            <a:ext cx="2613061" cy="2273181"/>
            <a:chOff x="0" y="0"/>
            <a:chExt cx="3484082" cy="3030908"/>
          </a:xfrm>
        </p:grpSpPr>
        <p:grpSp>
          <p:nvGrpSpPr>
            <p:cNvPr name="Group 3" id="3"/>
            <p:cNvGrpSpPr/>
            <p:nvPr/>
          </p:nvGrpSpPr>
          <p:grpSpPr>
            <a:xfrm rot="0">
              <a:off x="0" y="0"/>
              <a:ext cx="3484082" cy="3030908"/>
              <a:chOff x="0" y="0"/>
              <a:chExt cx="991873" cy="862860"/>
            </a:xfrm>
          </p:grpSpPr>
          <p:sp>
            <p:nvSpPr>
              <p:cNvPr name="Freeform 4" id="4"/>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5" id="5"/>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6" id="6"/>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196396" y="2294982"/>
              <a:ext cx="3091289" cy="412361"/>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Project Objective</a:t>
              </a:r>
            </a:p>
          </p:txBody>
        </p:sp>
        <p:sp>
          <p:nvSpPr>
            <p:cNvPr name="TextBox 8" id="8"/>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grpSp>
      <p:grpSp>
        <p:nvGrpSpPr>
          <p:cNvPr name="Group 9" id="9"/>
          <p:cNvGrpSpPr/>
          <p:nvPr/>
        </p:nvGrpSpPr>
        <p:grpSpPr>
          <a:xfrm rot="0">
            <a:off x="8192692" y="2403683"/>
            <a:ext cx="2613061" cy="2273181"/>
            <a:chOff x="0" y="0"/>
            <a:chExt cx="3484082" cy="3030908"/>
          </a:xfrm>
        </p:grpSpPr>
        <p:grpSp>
          <p:nvGrpSpPr>
            <p:cNvPr name="Group 10" id="10"/>
            <p:cNvGrpSpPr/>
            <p:nvPr/>
          </p:nvGrpSpPr>
          <p:grpSpPr>
            <a:xfrm rot="0">
              <a:off x="0" y="0"/>
              <a:ext cx="3484082" cy="3030908"/>
              <a:chOff x="0" y="0"/>
              <a:chExt cx="991873" cy="862860"/>
            </a:xfrm>
          </p:grpSpPr>
          <p:sp>
            <p:nvSpPr>
              <p:cNvPr name="Freeform 11" id="11"/>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14" id="14"/>
            <p:cNvSpPr txBox="true"/>
            <p:nvPr/>
          </p:nvSpPr>
          <p:spPr>
            <a:xfrm rot="0">
              <a:off x="196396" y="2294982"/>
              <a:ext cx="3091289" cy="412361"/>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Acknowledgement</a:t>
              </a:r>
            </a:p>
          </p:txBody>
        </p:sp>
        <p:sp>
          <p:nvSpPr>
            <p:cNvPr name="TextBox 15" id="15"/>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grpSp>
      <p:grpSp>
        <p:nvGrpSpPr>
          <p:cNvPr name="Group 16" id="16"/>
          <p:cNvGrpSpPr/>
          <p:nvPr/>
        </p:nvGrpSpPr>
        <p:grpSpPr>
          <a:xfrm rot="0">
            <a:off x="4164993" y="6205769"/>
            <a:ext cx="2613061" cy="2252658"/>
            <a:chOff x="0" y="0"/>
            <a:chExt cx="3484082" cy="3003543"/>
          </a:xfrm>
        </p:grpSpPr>
        <p:grpSp>
          <p:nvGrpSpPr>
            <p:cNvPr name="Group 17" id="17"/>
            <p:cNvGrpSpPr/>
            <p:nvPr/>
          </p:nvGrpSpPr>
          <p:grpSpPr>
            <a:xfrm rot="0">
              <a:off x="0" y="0"/>
              <a:ext cx="3484082" cy="3003543"/>
              <a:chOff x="0" y="0"/>
              <a:chExt cx="991873" cy="855070"/>
            </a:xfrm>
          </p:grpSpPr>
          <p:sp>
            <p:nvSpPr>
              <p:cNvPr name="Freeform 18" id="18"/>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9" id="19"/>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0" id="20"/>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21" id="21"/>
            <p:cNvSpPr txBox="true"/>
            <p:nvPr/>
          </p:nvSpPr>
          <p:spPr>
            <a:xfrm rot="0">
              <a:off x="196396" y="2294982"/>
              <a:ext cx="3091289" cy="412361"/>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KPI’s</a:t>
              </a:r>
            </a:p>
          </p:txBody>
        </p:sp>
        <p:sp>
          <p:nvSpPr>
            <p:cNvPr name="TextBox 22" id="22"/>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grpSp>
      <p:grpSp>
        <p:nvGrpSpPr>
          <p:cNvPr name="Group 23" id="23"/>
          <p:cNvGrpSpPr/>
          <p:nvPr/>
        </p:nvGrpSpPr>
        <p:grpSpPr>
          <a:xfrm rot="0">
            <a:off x="8192692" y="6205769"/>
            <a:ext cx="2613061" cy="2235894"/>
            <a:chOff x="0" y="0"/>
            <a:chExt cx="3484082" cy="2981191"/>
          </a:xfrm>
        </p:grpSpPr>
        <p:grpSp>
          <p:nvGrpSpPr>
            <p:cNvPr name="Group 24" id="24"/>
            <p:cNvGrpSpPr/>
            <p:nvPr/>
          </p:nvGrpSpPr>
          <p:grpSpPr>
            <a:xfrm rot="0">
              <a:off x="0" y="0"/>
              <a:ext cx="3484082" cy="2981191"/>
              <a:chOff x="0" y="0"/>
              <a:chExt cx="991873" cy="848707"/>
            </a:xfrm>
          </p:grpSpPr>
          <p:sp>
            <p:nvSpPr>
              <p:cNvPr name="Freeform 25" id="25"/>
              <p:cNvSpPr/>
              <p:nvPr/>
            </p:nvSpPr>
            <p:spPr>
              <a:xfrm flipH="false" flipV="false" rot="0">
                <a:off x="0" y="0"/>
                <a:ext cx="991873" cy="848707"/>
              </a:xfrm>
              <a:custGeom>
                <a:avLst/>
                <a:gdLst/>
                <a:ahLst/>
                <a:cxnLst/>
                <a:rect r="r" b="b" t="t" l="l"/>
                <a:pathLst>
                  <a:path h="848707" w="991873">
                    <a:moveTo>
                      <a:pt x="0" y="0"/>
                    </a:moveTo>
                    <a:lnTo>
                      <a:pt x="991873" y="0"/>
                    </a:lnTo>
                    <a:lnTo>
                      <a:pt x="991873" y="848707"/>
                    </a:lnTo>
                    <a:lnTo>
                      <a:pt x="0" y="848707"/>
                    </a:lnTo>
                    <a:close/>
                  </a:path>
                </a:pathLst>
              </a:custGeom>
              <a:solidFill>
                <a:srgbClr val="145DA0"/>
              </a:solidFill>
              <a:ln w="9525" cap="sq">
                <a:solidFill>
                  <a:srgbClr val="FFFFFF"/>
                </a:solidFill>
                <a:prstDash val="solid"/>
                <a:miter/>
              </a:ln>
            </p:spPr>
          </p:sp>
          <p:sp>
            <p:nvSpPr>
              <p:cNvPr name="TextBox 26" id="26"/>
              <p:cNvSpPr txBox="true"/>
              <p:nvPr/>
            </p:nvSpPr>
            <p:spPr>
              <a:xfrm>
                <a:off x="0" y="-38100"/>
                <a:ext cx="991873" cy="886807"/>
              </a:xfrm>
              <a:prstGeom prst="rect">
                <a:avLst/>
              </a:prstGeom>
            </p:spPr>
            <p:txBody>
              <a:bodyPr anchor="ctr" rtlCol="false" tIns="50800" lIns="50800" bIns="50800" rIns="50800"/>
              <a:lstStyle/>
              <a:p>
                <a:pPr algn="ctr">
                  <a:lnSpc>
                    <a:spcPts val="3483"/>
                  </a:lnSpc>
                </a:pPr>
              </a:p>
            </p:txBody>
          </p:sp>
        </p:grpSp>
        <p:sp>
          <p:nvSpPr>
            <p:cNvPr name="AutoShape 27" id="27"/>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28" id="28"/>
            <p:cNvSpPr txBox="true"/>
            <p:nvPr/>
          </p:nvSpPr>
          <p:spPr>
            <a:xfrm rot="0">
              <a:off x="196396" y="2304507"/>
              <a:ext cx="3091289" cy="380484"/>
            </a:xfrm>
            <a:prstGeom prst="rect">
              <a:avLst/>
            </a:prstGeom>
          </p:spPr>
          <p:txBody>
            <a:bodyPr anchor="t" rtlCol="false" tIns="0" lIns="0" bIns="0" rIns="0">
              <a:spAutoFit/>
            </a:bodyPr>
            <a:lstStyle/>
            <a:p>
              <a:pPr algn="ctr">
                <a:lnSpc>
                  <a:spcPts val="2467"/>
                </a:lnSpc>
              </a:pPr>
              <a:r>
                <a:rPr lang="en-US" sz="1787">
                  <a:solidFill>
                    <a:srgbClr val="FFFFFF"/>
                  </a:solidFill>
                  <a:latin typeface="DM Sans"/>
                </a:rPr>
                <a:t>Comparative Analysis</a:t>
              </a:r>
            </a:p>
          </p:txBody>
        </p:sp>
        <p:sp>
          <p:nvSpPr>
            <p:cNvPr name="TextBox 29" id="29"/>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grpSp>
      <p:grpSp>
        <p:nvGrpSpPr>
          <p:cNvPr name="Group 30" id="30"/>
          <p:cNvGrpSpPr/>
          <p:nvPr/>
        </p:nvGrpSpPr>
        <p:grpSpPr>
          <a:xfrm rot="0">
            <a:off x="12224979" y="2403683"/>
            <a:ext cx="2613061" cy="2273181"/>
            <a:chOff x="0" y="0"/>
            <a:chExt cx="3484082" cy="3030908"/>
          </a:xfrm>
        </p:grpSpPr>
        <p:grpSp>
          <p:nvGrpSpPr>
            <p:cNvPr name="Group 31" id="31"/>
            <p:cNvGrpSpPr/>
            <p:nvPr/>
          </p:nvGrpSpPr>
          <p:grpSpPr>
            <a:xfrm rot="0">
              <a:off x="0" y="0"/>
              <a:ext cx="3484082" cy="3030908"/>
              <a:chOff x="0" y="0"/>
              <a:chExt cx="991873" cy="862860"/>
            </a:xfrm>
          </p:grpSpPr>
          <p:sp>
            <p:nvSpPr>
              <p:cNvPr name="Freeform 32" id="32"/>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33" id="33"/>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34" id="34"/>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35" id="35"/>
            <p:cNvSpPr txBox="true"/>
            <p:nvPr/>
          </p:nvSpPr>
          <p:spPr>
            <a:xfrm rot="0">
              <a:off x="196396" y="2294982"/>
              <a:ext cx="3091289" cy="412361"/>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Data Overview</a:t>
              </a:r>
            </a:p>
          </p:txBody>
        </p:sp>
        <p:sp>
          <p:nvSpPr>
            <p:cNvPr name="TextBox 36" id="36"/>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grpSp>
      <p:grpSp>
        <p:nvGrpSpPr>
          <p:cNvPr name="Group 37" id="37"/>
          <p:cNvGrpSpPr/>
          <p:nvPr/>
        </p:nvGrpSpPr>
        <p:grpSpPr>
          <a:xfrm rot="0">
            <a:off x="12224979" y="6205769"/>
            <a:ext cx="2613061" cy="2252658"/>
            <a:chOff x="0" y="0"/>
            <a:chExt cx="3484082" cy="3003543"/>
          </a:xfrm>
        </p:grpSpPr>
        <p:grpSp>
          <p:nvGrpSpPr>
            <p:cNvPr name="Group 38" id="38"/>
            <p:cNvGrpSpPr/>
            <p:nvPr/>
          </p:nvGrpSpPr>
          <p:grpSpPr>
            <a:xfrm rot="0">
              <a:off x="0" y="0"/>
              <a:ext cx="3484082" cy="3003543"/>
              <a:chOff x="0" y="0"/>
              <a:chExt cx="991873" cy="855070"/>
            </a:xfrm>
          </p:grpSpPr>
          <p:sp>
            <p:nvSpPr>
              <p:cNvPr name="Freeform 39" id="39"/>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40" id="40"/>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41" id="41"/>
            <p:cNvSpPr/>
            <p:nvPr/>
          </p:nvSpPr>
          <p:spPr>
            <a:xfrm flipV="true">
              <a:off x="196396" y="2075094"/>
              <a:ext cx="2937500" cy="0"/>
            </a:xfrm>
            <a:prstGeom prst="line">
              <a:avLst/>
            </a:prstGeom>
            <a:ln cap="flat" w="50800">
              <a:solidFill>
                <a:srgbClr val="FFFFFF"/>
              </a:solidFill>
              <a:prstDash val="solid"/>
              <a:headEnd type="none" len="sm" w="sm"/>
              <a:tailEnd type="none" len="sm" w="sm"/>
            </a:ln>
          </p:spPr>
        </p:sp>
        <p:sp>
          <p:nvSpPr>
            <p:cNvPr name="TextBox 42" id="42"/>
            <p:cNvSpPr txBox="true"/>
            <p:nvPr/>
          </p:nvSpPr>
          <p:spPr>
            <a:xfrm rot="0">
              <a:off x="196396" y="2294982"/>
              <a:ext cx="3091289" cy="412361"/>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Insights </a:t>
              </a:r>
            </a:p>
          </p:txBody>
        </p:sp>
        <p:sp>
          <p:nvSpPr>
            <p:cNvPr name="TextBox 43" id="43"/>
            <p:cNvSpPr txBox="true"/>
            <p:nvPr/>
          </p:nvSpPr>
          <p:spPr>
            <a:xfrm rot="0">
              <a:off x="615071" y="223937"/>
              <a:ext cx="2253940" cy="1263470"/>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grpSp>
      <p:sp>
        <p:nvSpPr>
          <p:cNvPr name="Freeform 44" id="44"/>
          <p:cNvSpPr/>
          <p:nvPr/>
        </p:nvSpPr>
        <p:spPr>
          <a:xfrm flipH="false" flipV="false" rot="0">
            <a:off x="5757932" y="722960"/>
            <a:ext cx="1020122" cy="1052659"/>
          </a:xfrm>
          <a:custGeom>
            <a:avLst/>
            <a:gdLst/>
            <a:ahLst/>
            <a:cxnLst/>
            <a:rect r="r" b="b" t="t" l="l"/>
            <a:pathLst>
              <a:path h="1052659" w="1020122">
                <a:moveTo>
                  <a:pt x="0" y="0"/>
                </a:moveTo>
                <a:lnTo>
                  <a:pt x="1020122" y="0"/>
                </a:lnTo>
                <a:lnTo>
                  <a:pt x="1020122" y="1052659"/>
                </a:lnTo>
                <a:lnTo>
                  <a:pt x="0" y="105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false" flipV="false" rot="0">
            <a:off x="810392" y="3540274"/>
            <a:ext cx="2232655" cy="3189508"/>
          </a:xfrm>
          <a:custGeom>
            <a:avLst/>
            <a:gdLst/>
            <a:ahLst/>
            <a:cxnLst/>
            <a:rect r="r" b="b" t="t" l="l"/>
            <a:pathLst>
              <a:path h="3189508" w="2232655">
                <a:moveTo>
                  <a:pt x="0" y="0"/>
                </a:moveTo>
                <a:lnTo>
                  <a:pt x="2232655" y="0"/>
                </a:lnTo>
                <a:lnTo>
                  <a:pt x="2232655" y="3189507"/>
                </a:lnTo>
                <a:lnTo>
                  <a:pt x="0" y="3189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5282852" y="654655"/>
            <a:ext cx="8437330"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CONTENT</a:t>
            </a:r>
          </a:p>
        </p:txBody>
      </p:sp>
      <p:sp>
        <p:nvSpPr>
          <p:cNvPr name="Freeform 47" id="47"/>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sp>
        <p:nvSpPr>
          <p:cNvPr name="Freeform 48" id="48"/>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0071C9"/>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16230600" cy="10287000"/>
            <a:chOff x="0" y="0"/>
            <a:chExt cx="4274726" cy="2709333"/>
          </a:xfrm>
        </p:grpSpPr>
        <p:sp>
          <p:nvSpPr>
            <p:cNvPr name="Freeform 3" id="3"/>
            <p:cNvSpPr/>
            <p:nvPr/>
          </p:nvSpPr>
          <p:spPr>
            <a:xfrm flipH="false" flipV="false" rot="0">
              <a:off x="0" y="0"/>
              <a:ext cx="4274726" cy="2709333"/>
            </a:xfrm>
            <a:custGeom>
              <a:avLst/>
              <a:gdLst/>
              <a:ahLst/>
              <a:cxnLst/>
              <a:rect r="r" b="b" t="t" l="l"/>
              <a:pathLst>
                <a:path h="2709333" w="4274726">
                  <a:moveTo>
                    <a:pt x="0" y="0"/>
                  </a:moveTo>
                  <a:lnTo>
                    <a:pt x="4274726" y="0"/>
                  </a:lnTo>
                  <a:lnTo>
                    <a:pt x="4274726" y="2709333"/>
                  </a:lnTo>
                  <a:lnTo>
                    <a:pt x="0" y="2709333"/>
                  </a:lnTo>
                  <a:close/>
                </a:path>
              </a:pathLst>
            </a:custGeom>
            <a:solidFill>
              <a:srgbClr val="051D40">
                <a:alpha val="74902"/>
              </a:srgbClr>
            </a:solidFill>
          </p:spPr>
        </p:sp>
        <p:sp>
          <p:nvSpPr>
            <p:cNvPr name="TextBox 4" id="4"/>
            <p:cNvSpPr txBox="true"/>
            <p:nvPr/>
          </p:nvSpPr>
          <p:spPr>
            <a:xfrm>
              <a:off x="0" y="-38100"/>
              <a:ext cx="4274726" cy="2747433"/>
            </a:xfrm>
            <a:prstGeom prst="rect">
              <a:avLst/>
            </a:prstGeom>
          </p:spPr>
          <p:txBody>
            <a:bodyPr anchor="ctr" rtlCol="false" tIns="50800" lIns="50800" bIns="50800" rIns="50800"/>
            <a:lstStyle/>
            <a:p>
              <a:pPr algn="ctr">
                <a:lnSpc>
                  <a:spcPts val="2605"/>
                </a:lnSpc>
              </a:pPr>
            </a:p>
          </p:txBody>
        </p:sp>
      </p:grpSp>
      <p:sp>
        <p:nvSpPr>
          <p:cNvPr name="AutoShape 5" id="5"/>
          <p:cNvSpPr/>
          <p:nvPr/>
        </p:nvSpPr>
        <p:spPr>
          <a:xfrm>
            <a:off x="4646243" y="2955216"/>
            <a:ext cx="8735422" cy="0"/>
          </a:xfrm>
          <a:prstGeom prst="line">
            <a:avLst/>
          </a:prstGeom>
          <a:ln cap="flat" w="47625">
            <a:solidFill>
              <a:srgbClr val="145DA0"/>
            </a:solidFill>
            <a:prstDash val="solid"/>
            <a:headEnd type="none" len="sm" w="sm"/>
            <a:tailEnd type="none" len="sm" w="sm"/>
          </a:ln>
        </p:spPr>
      </p:sp>
      <p:sp>
        <p:nvSpPr>
          <p:cNvPr name="AutoShape 6" id="6"/>
          <p:cNvSpPr/>
          <p:nvPr/>
        </p:nvSpPr>
        <p:spPr>
          <a:xfrm>
            <a:off x="4671514" y="6346165"/>
            <a:ext cx="8735422" cy="0"/>
          </a:xfrm>
          <a:prstGeom prst="line">
            <a:avLst/>
          </a:prstGeom>
          <a:ln cap="flat" w="47625">
            <a:solidFill>
              <a:srgbClr val="145DA0"/>
            </a:solidFill>
            <a:prstDash val="solid"/>
            <a:headEnd type="none" len="sm" w="sm"/>
            <a:tailEnd type="none" len="sm" w="sm"/>
          </a:ln>
        </p:spPr>
      </p:sp>
      <p:sp>
        <p:nvSpPr>
          <p:cNvPr name="TextBox 7" id="7"/>
          <p:cNvSpPr txBox="true"/>
          <p:nvPr/>
        </p:nvSpPr>
        <p:spPr>
          <a:xfrm rot="0">
            <a:off x="2232089" y="1771629"/>
            <a:ext cx="14110903" cy="1212163"/>
          </a:xfrm>
          <a:prstGeom prst="rect">
            <a:avLst/>
          </a:prstGeom>
        </p:spPr>
        <p:txBody>
          <a:bodyPr anchor="t" rtlCol="false" tIns="0" lIns="0" bIns="0" rIns="0">
            <a:spAutoFit/>
          </a:bodyPr>
          <a:lstStyle/>
          <a:p>
            <a:pPr algn="l" marL="516256" indent="-258128" lvl="1">
              <a:lnSpc>
                <a:spcPts val="3299"/>
              </a:lnSpc>
              <a:buFont typeface="Arial"/>
              <a:buChar char="•"/>
            </a:pPr>
            <a:r>
              <a:rPr lang="en-US" sz="2391">
                <a:solidFill>
                  <a:srgbClr val="FFFFFF"/>
                </a:solidFill>
                <a:latin typeface="DM Sans"/>
              </a:rPr>
              <a:t>Divisions with low completion rates or grades highlight areas needing additional support, revised content, or improved engagement strategies.</a:t>
            </a:r>
          </a:p>
          <a:p>
            <a:pPr algn="l">
              <a:lnSpc>
                <a:spcPts val="3299"/>
              </a:lnSpc>
            </a:pPr>
          </a:p>
        </p:txBody>
      </p:sp>
      <p:sp>
        <p:nvSpPr>
          <p:cNvPr name="AutoShape 8" id="8"/>
          <p:cNvSpPr/>
          <p:nvPr/>
        </p:nvSpPr>
        <p:spPr>
          <a:xfrm>
            <a:off x="4646243" y="4424362"/>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2232089" y="3264560"/>
            <a:ext cx="14110903" cy="802615"/>
          </a:xfrm>
          <a:prstGeom prst="rect">
            <a:avLst/>
          </a:prstGeom>
        </p:spPr>
        <p:txBody>
          <a:bodyPr anchor="t" rtlCol="false" tIns="0" lIns="0" bIns="0" rIns="0">
            <a:spAutoFit/>
          </a:bodyPr>
          <a:lstStyle/>
          <a:p>
            <a:pPr algn="l" marL="516002" indent="-258001" lvl="1">
              <a:lnSpc>
                <a:spcPts val="3298"/>
              </a:lnSpc>
              <a:buFont typeface="Arial"/>
              <a:buChar char="•"/>
            </a:pPr>
            <a:r>
              <a:rPr lang="en-US" sz="2390">
                <a:solidFill>
                  <a:srgbClr val="FFFFFF"/>
                </a:solidFill>
                <a:latin typeface="DM Sans"/>
              </a:rPr>
              <a:t>Courses that achieve high grades with moderate learning hours indicate efficient learning processes and effective teaching methods.</a:t>
            </a:r>
          </a:p>
        </p:txBody>
      </p:sp>
      <p:sp>
        <p:nvSpPr>
          <p:cNvPr name="TextBox 10" id="10"/>
          <p:cNvSpPr txBox="true"/>
          <p:nvPr/>
        </p:nvSpPr>
        <p:spPr>
          <a:xfrm rot="0">
            <a:off x="2232089" y="4724400"/>
            <a:ext cx="14110903" cy="1621765"/>
          </a:xfrm>
          <a:prstGeom prst="rect">
            <a:avLst/>
          </a:prstGeom>
        </p:spPr>
        <p:txBody>
          <a:bodyPr anchor="t" rtlCol="false" tIns="0" lIns="0" bIns="0" rIns="0">
            <a:spAutoFit/>
          </a:bodyPr>
          <a:lstStyle/>
          <a:p>
            <a:pPr algn="l" marL="516002" indent="-258001" lvl="1">
              <a:lnSpc>
                <a:spcPts val="3298"/>
              </a:lnSpc>
              <a:buFont typeface="Arial"/>
              <a:buChar char="•"/>
            </a:pPr>
            <a:r>
              <a:rPr lang="en-US" sz="2390">
                <a:solidFill>
                  <a:srgbClr val="FFFFFF"/>
                </a:solidFill>
                <a:latin typeface="DM Sans"/>
              </a:rPr>
              <a:t>Insights into time-intensive courses can help allocate resources more effectively, ensuring challenging courses receive necessary support. Understanding group-specific preferences allows for tailored and relevant course offerings, enhancing engagement and satisfaction.</a:t>
            </a:r>
          </a:p>
          <a:p>
            <a:pPr algn="l">
              <a:lnSpc>
                <a:spcPts val="329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0" t="0" r="-29449" b="0"/>
              </a:stretch>
            </a:blipFill>
          </p:spPr>
        </p:sp>
      </p:grpSp>
      <p:sp>
        <p:nvSpPr>
          <p:cNvPr name="Freeform 5" id="5"/>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62361" y="4033196"/>
            <a:ext cx="15003786" cy="1870378"/>
          </a:xfrm>
          <a:prstGeom prst="rect">
            <a:avLst/>
          </a:prstGeom>
        </p:spPr>
        <p:txBody>
          <a:bodyPr anchor="t" rtlCol="false" tIns="0" lIns="0" bIns="0" rIns="0">
            <a:spAutoFit/>
          </a:bodyPr>
          <a:lstStyle/>
          <a:p>
            <a:pPr algn="l" marL="0" indent="0" lvl="0">
              <a:lnSpc>
                <a:spcPts val="15159"/>
              </a:lnSpc>
            </a:pPr>
            <a:r>
              <a:rPr lang="en-US" sz="10828" spc="660">
                <a:solidFill>
                  <a:srgbClr val="FFFFFF"/>
                </a:solidFill>
                <a:latin typeface="Now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2"/>
            <a:stretch>
              <a:fillRect l="0" t="-137172" r="0" b="0"/>
            </a:stretch>
          </a:blipFill>
        </p:spPr>
      </p:sp>
      <p:sp>
        <p:nvSpPr>
          <p:cNvPr name="TextBox 3" id="3"/>
          <p:cNvSpPr txBox="true"/>
          <p:nvPr/>
        </p:nvSpPr>
        <p:spPr>
          <a:xfrm rot="0">
            <a:off x="2238348" y="716359"/>
            <a:ext cx="13735105" cy="1064895"/>
          </a:xfrm>
          <a:prstGeom prst="rect">
            <a:avLst/>
          </a:prstGeom>
        </p:spPr>
        <p:txBody>
          <a:bodyPr anchor="t" rtlCol="false" tIns="0" lIns="0" bIns="0" rIns="0">
            <a:spAutoFit/>
          </a:bodyPr>
          <a:lstStyle/>
          <a:p>
            <a:pPr algn="ctr" marL="0" indent="0" lvl="0">
              <a:lnSpc>
                <a:spcPts val="8304"/>
              </a:lnSpc>
              <a:spcBef>
                <a:spcPct val="0"/>
              </a:spcBef>
            </a:pPr>
            <a:r>
              <a:rPr lang="en-US" sz="6920">
                <a:solidFill>
                  <a:srgbClr val="FFFFFF"/>
                </a:solidFill>
                <a:latin typeface="Now Bold"/>
              </a:rPr>
              <a:t>ACKNOWLEDGEMENT</a:t>
            </a:r>
          </a:p>
        </p:txBody>
      </p:sp>
      <p:sp>
        <p:nvSpPr>
          <p:cNvPr name="Freeform 4" id="4"/>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2490085"/>
            <a:ext cx="15125829" cy="6164313"/>
          </a:xfrm>
          <a:prstGeom prst="rect">
            <a:avLst/>
          </a:prstGeom>
        </p:spPr>
        <p:txBody>
          <a:bodyPr anchor="t" rtlCol="false" tIns="0" lIns="0" bIns="0" rIns="0">
            <a:spAutoFit/>
          </a:bodyPr>
          <a:lstStyle/>
          <a:p>
            <a:pPr algn="just">
              <a:lnSpc>
                <a:spcPts val="4109"/>
              </a:lnSpc>
            </a:pPr>
            <a:r>
              <a:rPr lang="en-US" sz="2935">
                <a:solidFill>
                  <a:srgbClr val="FFFFFF"/>
                </a:solidFill>
                <a:latin typeface="Now"/>
              </a:rPr>
              <a:t>I would like to express my heartfelt gratitude to TATA Steel for providing me with the opportunity to undertake this internship. This experience has been invaluable in enhancing my knowledge and skills in the field.</a:t>
            </a:r>
          </a:p>
          <a:p>
            <a:pPr algn="just">
              <a:lnSpc>
                <a:spcPts val="4109"/>
              </a:lnSpc>
            </a:pPr>
            <a:r>
              <a:rPr lang="en-US" sz="2935">
                <a:solidFill>
                  <a:srgbClr val="FFFFFF"/>
                </a:solidFill>
                <a:latin typeface="Now"/>
              </a:rPr>
              <a:t>I am deeply thankful to my guide, Mr. Sourav Ghosh, for his unwavering support, guidance, and encouragement throughout the duration of this project. His expertise and insights were instrumental in navigating the challenges I encountered, and his willingness to share his knowledge was crucial to the project's success.</a:t>
            </a:r>
          </a:p>
          <a:p>
            <a:pPr algn="just">
              <a:lnSpc>
                <a:spcPts val="4109"/>
              </a:lnSpc>
            </a:pPr>
            <a:r>
              <a:rPr lang="en-US" sz="2935">
                <a:solidFill>
                  <a:srgbClr val="FFFFFF"/>
                </a:solidFill>
                <a:latin typeface="Now"/>
              </a:rPr>
              <a:t>I am grateful for the opportunity to work on this project, which has significantly enhanced my analytics and data visualization skills. This practical experience has been essential in furthering my understanding and proficiency in these areas.</a:t>
            </a:r>
          </a:p>
          <a:p>
            <a:pPr algn="just">
              <a:lnSpc>
                <a:spcPts val="4109"/>
              </a:lnSpc>
            </a:pPr>
          </a:p>
          <a:p>
            <a:pPr algn="just">
              <a:lnSpc>
                <a:spcPts val="4109"/>
              </a:lnSpc>
            </a:pPr>
          </a:p>
        </p:txBody>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2"/>
            <a:stretch>
              <a:fillRect l="0" t="-137172" r="0" b="0"/>
            </a:stretch>
          </a:blipFill>
        </p:spPr>
      </p:sp>
      <p:sp>
        <p:nvSpPr>
          <p:cNvPr name="TextBox 3" id="3"/>
          <p:cNvSpPr txBox="true"/>
          <p:nvPr/>
        </p:nvSpPr>
        <p:spPr>
          <a:xfrm rot="0">
            <a:off x="2419424" y="735409"/>
            <a:ext cx="13735105" cy="1226820"/>
          </a:xfrm>
          <a:prstGeom prst="rect">
            <a:avLst/>
          </a:prstGeom>
        </p:spPr>
        <p:txBody>
          <a:bodyPr anchor="t" rtlCol="false" tIns="0" lIns="0" bIns="0" rIns="0">
            <a:spAutoFit/>
          </a:bodyPr>
          <a:lstStyle/>
          <a:p>
            <a:pPr algn="ctr" marL="0" indent="0" lvl="0">
              <a:lnSpc>
                <a:spcPts val="9623"/>
              </a:lnSpc>
              <a:spcBef>
                <a:spcPct val="0"/>
              </a:spcBef>
            </a:pPr>
            <a:r>
              <a:rPr lang="en-US" sz="8019">
                <a:solidFill>
                  <a:srgbClr val="FFFFFF"/>
                </a:solidFill>
                <a:latin typeface="Now Bold"/>
              </a:rPr>
              <a:t>PROJECT OBJECTIVE</a:t>
            </a:r>
          </a:p>
        </p:txBody>
      </p:sp>
      <p:sp>
        <p:nvSpPr>
          <p:cNvPr name="AutoShape 4" id="4"/>
          <p:cNvSpPr/>
          <p:nvPr/>
        </p:nvSpPr>
        <p:spPr>
          <a:xfrm>
            <a:off x="4500742" y="3286204"/>
            <a:ext cx="0" cy="4294270"/>
          </a:xfrm>
          <a:prstGeom prst="line">
            <a:avLst/>
          </a:prstGeom>
          <a:ln cap="flat" w="47625">
            <a:solidFill>
              <a:srgbClr val="FFFFFF"/>
            </a:solidFill>
            <a:prstDash val="solid"/>
            <a:headEnd type="none" len="sm" w="sm"/>
            <a:tailEnd type="none" len="sm" w="sm"/>
          </a:ln>
        </p:spPr>
      </p:sp>
      <p:sp>
        <p:nvSpPr>
          <p:cNvPr name="AutoShape 5" id="5"/>
          <p:cNvSpPr/>
          <p:nvPr/>
        </p:nvSpPr>
        <p:spPr>
          <a:xfrm>
            <a:off x="12765880" y="3303855"/>
            <a:ext cx="0" cy="4294270"/>
          </a:xfrm>
          <a:prstGeom prst="line">
            <a:avLst/>
          </a:prstGeom>
          <a:ln cap="flat" w="47625">
            <a:solidFill>
              <a:srgbClr val="FFFFFF"/>
            </a:solidFill>
            <a:prstDash val="solid"/>
            <a:headEnd type="none" len="sm" w="sm"/>
            <a:tailEnd type="none" len="sm" w="sm"/>
          </a:ln>
        </p:spPr>
      </p:sp>
      <p:sp>
        <p:nvSpPr>
          <p:cNvPr name="AutoShape 6" id="6"/>
          <p:cNvSpPr/>
          <p:nvPr/>
        </p:nvSpPr>
        <p:spPr>
          <a:xfrm>
            <a:off x="8685049" y="3303855"/>
            <a:ext cx="0" cy="4294270"/>
          </a:xfrm>
          <a:prstGeom prst="line">
            <a:avLst/>
          </a:prstGeom>
          <a:ln cap="flat" w="47625">
            <a:solidFill>
              <a:srgbClr val="FFFFFF"/>
            </a:solidFill>
            <a:prstDash val="solid"/>
            <a:headEnd type="none" len="sm" w="sm"/>
            <a:tailEnd type="none" len="sm" w="sm"/>
          </a:ln>
        </p:spPr>
      </p:sp>
      <p:sp>
        <p:nvSpPr>
          <p:cNvPr name="Freeform 7" id="7"/>
          <p:cNvSpPr/>
          <p:nvPr/>
        </p:nvSpPr>
        <p:spPr>
          <a:xfrm flipH="false" flipV="false" rot="0">
            <a:off x="14037468" y="3546705"/>
            <a:ext cx="1034707" cy="1129144"/>
          </a:xfrm>
          <a:custGeom>
            <a:avLst/>
            <a:gdLst/>
            <a:ahLst/>
            <a:cxnLst/>
            <a:rect r="r" b="b" t="t" l="l"/>
            <a:pathLst>
              <a:path h="1129144" w="1034707">
                <a:moveTo>
                  <a:pt x="0" y="0"/>
                </a:moveTo>
                <a:lnTo>
                  <a:pt x="1034707" y="0"/>
                </a:lnTo>
                <a:lnTo>
                  <a:pt x="1034707" y="1129145"/>
                </a:lnTo>
                <a:lnTo>
                  <a:pt x="0" y="1129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860181" y="3546705"/>
            <a:ext cx="1175636" cy="1175636"/>
          </a:xfrm>
          <a:custGeom>
            <a:avLst/>
            <a:gdLst/>
            <a:ahLst/>
            <a:cxnLst/>
            <a:rect r="r" b="b" t="t" l="l"/>
            <a:pathLst>
              <a:path h="1175636" w="1175636">
                <a:moveTo>
                  <a:pt x="0" y="0"/>
                </a:moveTo>
                <a:lnTo>
                  <a:pt x="1175636" y="0"/>
                </a:lnTo>
                <a:lnTo>
                  <a:pt x="1175636" y="1175636"/>
                </a:lnTo>
                <a:lnTo>
                  <a:pt x="0" y="1175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145941" y="3506572"/>
            <a:ext cx="1334457" cy="1135502"/>
          </a:xfrm>
          <a:custGeom>
            <a:avLst/>
            <a:gdLst/>
            <a:ahLst/>
            <a:cxnLst/>
            <a:rect r="r" b="b" t="t" l="l"/>
            <a:pathLst>
              <a:path h="1135502" w="1334457">
                <a:moveTo>
                  <a:pt x="0" y="0"/>
                </a:moveTo>
                <a:lnTo>
                  <a:pt x="1334457" y="0"/>
                </a:lnTo>
                <a:lnTo>
                  <a:pt x="1334457" y="1135501"/>
                </a:lnTo>
                <a:lnTo>
                  <a:pt x="0" y="11355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061643" y="3610677"/>
            <a:ext cx="1316167" cy="1031397"/>
          </a:xfrm>
          <a:custGeom>
            <a:avLst/>
            <a:gdLst/>
            <a:ahLst/>
            <a:cxnLst/>
            <a:rect r="r" b="b" t="t" l="l"/>
            <a:pathLst>
              <a:path h="1031397" w="1316167">
                <a:moveTo>
                  <a:pt x="0" y="0"/>
                </a:moveTo>
                <a:lnTo>
                  <a:pt x="1316167" y="0"/>
                </a:lnTo>
                <a:lnTo>
                  <a:pt x="1316167" y="1031396"/>
                </a:lnTo>
                <a:lnTo>
                  <a:pt x="0" y="10313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806791" y="6012939"/>
            <a:ext cx="3697879" cy="1414808"/>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a:rPr>
              <a:t>Use charts and graphs to highlight trends, showcasing the impact of learning activities over time.</a:t>
            </a:r>
          </a:p>
        </p:txBody>
      </p:sp>
      <p:sp>
        <p:nvSpPr>
          <p:cNvPr name="TextBox 12" id="12"/>
          <p:cNvSpPr txBox="true"/>
          <p:nvPr/>
        </p:nvSpPr>
        <p:spPr>
          <a:xfrm rot="0">
            <a:off x="8870787" y="6012939"/>
            <a:ext cx="3697879" cy="1770614"/>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a:rPr>
              <a:t>Conduct a comparative analysis of learning patterns and skill development across different divisions within TATA Steel.</a:t>
            </a:r>
          </a:p>
        </p:txBody>
      </p:sp>
      <p:sp>
        <p:nvSpPr>
          <p:cNvPr name="TextBox 13" id="13"/>
          <p:cNvSpPr txBox="true"/>
          <p:nvPr/>
        </p:nvSpPr>
        <p:spPr>
          <a:xfrm rot="0">
            <a:off x="8883463" y="5202118"/>
            <a:ext cx="3697879" cy="344700"/>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Bold"/>
              </a:rPr>
              <a:t>COMPARATIVE ANALYSIS</a:t>
            </a:r>
          </a:p>
        </p:txBody>
      </p:sp>
      <p:sp>
        <p:nvSpPr>
          <p:cNvPr name="TextBox 14" id="14"/>
          <p:cNvSpPr txBox="true"/>
          <p:nvPr/>
        </p:nvSpPr>
        <p:spPr>
          <a:xfrm rot="0">
            <a:off x="12765880" y="5202118"/>
            <a:ext cx="3697879" cy="344700"/>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Bold"/>
              </a:rPr>
              <a:t>GRAPHICAL ANALYSIS</a:t>
            </a:r>
          </a:p>
        </p:txBody>
      </p:sp>
      <p:sp>
        <p:nvSpPr>
          <p:cNvPr name="TextBox 15" id="15"/>
          <p:cNvSpPr txBox="true"/>
          <p:nvPr/>
        </p:nvSpPr>
        <p:spPr>
          <a:xfrm rot="0">
            <a:off x="4726105" y="6012939"/>
            <a:ext cx="3697879" cy="1414808"/>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a:rPr>
              <a:t>Determine and measure key performance indicators, such as top courses and skill growth rates.</a:t>
            </a:r>
          </a:p>
        </p:txBody>
      </p:sp>
      <p:sp>
        <p:nvSpPr>
          <p:cNvPr name="TextBox 16" id="16"/>
          <p:cNvSpPr txBox="true"/>
          <p:nvPr/>
        </p:nvSpPr>
        <p:spPr>
          <a:xfrm rot="0">
            <a:off x="793338" y="6012939"/>
            <a:ext cx="3697879" cy="2126419"/>
          </a:xfrm>
          <a:prstGeom prst="rect">
            <a:avLst/>
          </a:prstGeom>
        </p:spPr>
        <p:txBody>
          <a:bodyPr anchor="t" rtlCol="false" tIns="0" lIns="0" bIns="0" rIns="0">
            <a:spAutoFit/>
          </a:bodyPr>
          <a:lstStyle/>
          <a:p>
            <a:pPr algn="ctr">
              <a:lnSpc>
                <a:spcPts val="2807"/>
              </a:lnSpc>
            </a:pPr>
            <a:r>
              <a:rPr lang="en-US" sz="2034">
                <a:solidFill>
                  <a:srgbClr val="FFFFFF"/>
                </a:solidFill>
                <a:latin typeface="DM Sans"/>
              </a:rPr>
              <a:t>Understand the learning patterns and course engagement of TATA Steel employees on Coursera.</a:t>
            </a:r>
          </a:p>
          <a:p>
            <a:pPr algn="ctr">
              <a:lnSpc>
                <a:spcPts val="2807"/>
              </a:lnSpc>
            </a:pPr>
          </a:p>
          <a:p>
            <a:pPr algn="ctr" marL="0" indent="0" lvl="0">
              <a:lnSpc>
                <a:spcPts val="2807"/>
              </a:lnSpc>
              <a:spcBef>
                <a:spcPct val="0"/>
              </a:spcBef>
            </a:pPr>
          </a:p>
        </p:txBody>
      </p:sp>
      <p:sp>
        <p:nvSpPr>
          <p:cNvPr name="TextBox 17" id="17"/>
          <p:cNvSpPr txBox="true"/>
          <p:nvPr/>
        </p:nvSpPr>
        <p:spPr>
          <a:xfrm rot="0">
            <a:off x="793338" y="5184467"/>
            <a:ext cx="3697879" cy="697813"/>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Bold"/>
              </a:rPr>
              <a:t>ANALYZE COURSERA ACTIVITY</a:t>
            </a:r>
          </a:p>
        </p:txBody>
      </p:sp>
      <p:sp>
        <p:nvSpPr>
          <p:cNvPr name="TextBox 18" id="18"/>
          <p:cNvSpPr txBox="true"/>
          <p:nvPr/>
        </p:nvSpPr>
        <p:spPr>
          <a:xfrm rot="0">
            <a:off x="4701524" y="5184467"/>
            <a:ext cx="3697879" cy="697813"/>
          </a:xfrm>
          <a:prstGeom prst="rect">
            <a:avLst/>
          </a:prstGeom>
        </p:spPr>
        <p:txBody>
          <a:bodyPr anchor="t" rtlCol="false" tIns="0" lIns="0" bIns="0" rIns="0">
            <a:spAutoFit/>
          </a:bodyPr>
          <a:lstStyle/>
          <a:p>
            <a:pPr algn="ctr" marL="0" indent="0" lvl="0">
              <a:lnSpc>
                <a:spcPts val="2807"/>
              </a:lnSpc>
              <a:spcBef>
                <a:spcPct val="0"/>
              </a:spcBef>
            </a:pPr>
            <a:r>
              <a:rPr lang="en-US" sz="2034">
                <a:solidFill>
                  <a:srgbClr val="FFFFFF"/>
                </a:solidFill>
                <a:latin typeface="DM Sans Bold"/>
              </a:rPr>
              <a:t>IDENTIFY AND CALCULATE KPIS</a:t>
            </a:r>
          </a:p>
        </p:txBody>
      </p:sp>
      <p:sp>
        <p:nvSpPr>
          <p:cNvPr name="Freeform 19" id="19"/>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684124"/>
            <a:ext cx="1262848" cy="126284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D1FB"/>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4123"/>
                </a:lnSpc>
              </a:pPr>
              <a:r>
                <a:rPr lang="en-US" sz="2987">
                  <a:solidFill>
                    <a:srgbClr val="FFFFFF"/>
                  </a:solidFill>
                  <a:latin typeface="DM Sans Bold"/>
                </a:rPr>
                <a:t>01</a:t>
              </a:r>
            </a:p>
          </p:txBody>
        </p:sp>
      </p:grpSp>
      <p:grpSp>
        <p:nvGrpSpPr>
          <p:cNvPr name="Group 7" id="7"/>
          <p:cNvGrpSpPr/>
          <p:nvPr/>
        </p:nvGrpSpPr>
        <p:grpSpPr>
          <a:xfrm rot="0">
            <a:off x="4308667" y="4967119"/>
            <a:ext cx="1262848" cy="12628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D1FB"/>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123"/>
                </a:lnSpc>
              </a:pPr>
              <a:r>
                <a:rPr lang="en-US" sz="2987">
                  <a:solidFill>
                    <a:srgbClr val="FFFFFF"/>
                  </a:solidFill>
                  <a:latin typeface="DM Sans Bold"/>
                </a:rPr>
                <a:t>02</a:t>
              </a:r>
            </a:p>
          </p:txBody>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11" id="11"/>
          <p:cNvGrpSpPr/>
          <p:nvPr/>
        </p:nvGrpSpPr>
        <p:grpSpPr>
          <a:xfrm rot="0">
            <a:off x="2479035" y="7108990"/>
            <a:ext cx="1262848" cy="12628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D1FB"/>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4123"/>
                </a:lnSpc>
              </a:pPr>
              <a:r>
                <a:rPr lang="en-US" sz="2987">
                  <a:solidFill>
                    <a:srgbClr val="FFFFFF"/>
                  </a:solidFill>
                  <a:latin typeface="DM Sans Bold"/>
                </a:rPr>
                <a:t>03</a:t>
              </a:r>
            </a:p>
          </p:txBody>
        </p:sp>
      </p:grpSp>
      <p:sp>
        <p:nvSpPr>
          <p:cNvPr name="TextBox 14" id="14"/>
          <p:cNvSpPr txBox="true"/>
          <p:nvPr/>
        </p:nvSpPr>
        <p:spPr>
          <a:xfrm rot="0">
            <a:off x="4782714" y="415290"/>
            <a:ext cx="8722572" cy="1226820"/>
          </a:xfrm>
          <a:prstGeom prst="rect">
            <a:avLst/>
          </a:prstGeom>
        </p:spPr>
        <p:txBody>
          <a:bodyPr anchor="t" rtlCol="false" tIns="0" lIns="0" bIns="0" rIns="0">
            <a:spAutoFit/>
          </a:bodyPr>
          <a:lstStyle/>
          <a:p>
            <a:pPr algn="l" marL="0" indent="0" lvl="0">
              <a:lnSpc>
                <a:spcPts val="9623"/>
              </a:lnSpc>
              <a:spcBef>
                <a:spcPct val="0"/>
              </a:spcBef>
            </a:pPr>
            <a:r>
              <a:rPr lang="en-US" sz="8019">
                <a:solidFill>
                  <a:srgbClr val="FFFFFF"/>
                </a:solidFill>
                <a:latin typeface="Now Bold"/>
              </a:rPr>
              <a:t>DATA OVERVIEW</a:t>
            </a:r>
          </a:p>
        </p:txBody>
      </p:sp>
      <p:sp>
        <p:nvSpPr>
          <p:cNvPr name="TextBox 15" id="15"/>
          <p:cNvSpPr txBox="true"/>
          <p:nvPr/>
        </p:nvSpPr>
        <p:spPr>
          <a:xfrm rot="0">
            <a:off x="2479035" y="2666884"/>
            <a:ext cx="13318476" cy="1249701"/>
          </a:xfrm>
          <a:prstGeom prst="rect">
            <a:avLst/>
          </a:prstGeom>
        </p:spPr>
        <p:txBody>
          <a:bodyPr anchor="t" rtlCol="false" tIns="0" lIns="0" bIns="0" rIns="0">
            <a:spAutoFit/>
          </a:bodyPr>
          <a:lstStyle/>
          <a:p>
            <a:pPr algn="l" marL="0" indent="0" lvl="0">
              <a:lnSpc>
                <a:spcPts val="3333"/>
              </a:lnSpc>
              <a:spcBef>
                <a:spcPct val="0"/>
              </a:spcBef>
            </a:pPr>
            <a:r>
              <a:rPr lang="en-US" sz="2415">
                <a:solidFill>
                  <a:srgbClr val="FFFFFF"/>
                </a:solidFill>
                <a:latin typeface="DM Sans"/>
              </a:rPr>
              <a:t>Dataset consists of 13 columns and 6635 rows .The columns include employee details, division, group, department, program name, course name, duration, completion status, enrollment time, completion time, learning hours spent, course grade, and skills learned.</a:t>
            </a:r>
          </a:p>
        </p:txBody>
      </p:sp>
      <p:sp>
        <p:nvSpPr>
          <p:cNvPr name="TextBox 16" id="16"/>
          <p:cNvSpPr txBox="true"/>
          <p:nvPr/>
        </p:nvSpPr>
        <p:spPr>
          <a:xfrm rot="0">
            <a:off x="5776147" y="4949880"/>
            <a:ext cx="10540032" cy="1249701"/>
          </a:xfrm>
          <a:prstGeom prst="rect">
            <a:avLst/>
          </a:prstGeom>
        </p:spPr>
        <p:txBody>
          <a:bodyPr anchor="t" rtlCol="false" tIns="0" lIns="0" bIns="0" rIns="0">
            <a:spAutoFit/>
          </a:bodyPr>
          <a:lstStyle/>
          <a:p>
            <a:pPr algn="just" marL="0" indent="0" lvl="0">
              <a:lnSpc>
                <a:spcPts val="3333"/>
              </a:lnSpc>
              <a:spcBef>
                <a:spcPct val="0"/>
              </a:spcBef>
            </a:pPr>
            <a:r>
              <a:rPr lang="en-US" sz="2415">
                <a:solidFill>
                  <a:srgbClr val="FFFFFF"/>
                </a:solidFill>
                <a:latin typeface="DM Sans"/>
              </a:rPr>
              <a:t>The dataset contains information on 1,409 unique employees, each belonging to specific divisions, groups, and departments. In total, the data encompasses 22 divisions, 63 groups, and 289 departments.</a:t>
            </a:r>
          </a:p>
        </p:txBody>
      </p:sp>
      <p:sp>
        <p:nvSpPr>
          <p:cNvPr name="TextBox 17" id="17"/>
          <p:cNvSpPr txBox="true"/>
          <p:nvPr/>
        </p:nvSpPr>
        <p:spPr>
          <a:xfrm rot="0">
            <a:off x="3922492" y="7320350"/>
            <a:ext cx="8594347" cy="830601"/>
          </a:xfrm>
          <a:prstGeom prst="rect">
            <a:avLst/>
          </a:prstGeom>
        </p:spPr>
        <p:txBody>
          <a:bodyPr anchor="t" rtlCol="false" tIns="0" lIns="0" bIns="0" rIns="0">
            <a:spAutoFit/>
          </a:bodyPr>
          <a:lstStyle/>
          <a:p>
            <a:pPr algn="just">
              <a:lnSpc>
                <a:spcPts val="3333"/>
              </a:lnSpc>
            </a:pPr>
            <a:r>
              <a:rPr lang="en-US" sz="2415">
                <a:solidFill>
                  <a:srgbClr val="FFFFFF"/>
                </a:solidFill>
                <a:latin typeface="DM Sans"/>
              </a:rPr>
              <a:t>There are a total of 291 unique courses in which employees </a:t>
            </a:r>
          </a:p>
          <a:p>
            <a:pPr algn="just" marL="0" indent="0" lvl="0">
              <a:lnSpc>
                <a:spcPts val="3333"/>
              </a:lnSpc>
              <a:spcBef>
                <a:spcPct val="0"/>
              </a:spcBef>
            </a:pPr>
            <a:r>
              <a:rPr lang="en-US" sz="2415">
                <a:solidFill>
                  <a:srgbClr val="FFFFFF"/>
                </a:solidFill>
                <a:latin typeface="DM Sans"/>
              </a:rPr>
              <a:t>are enrolled.</a:t>
            </a:r>
          </a:p>
        </p:txBody>
      </p:sp>
      <p:sp>
        <p:nvSpPr>
          <p:cNvPr name="Freeform 18" id="18"/>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4" id="4"/>
          <p:cNvGrpSpPr/>
          <p:nvPr/>
        </p:nvGrpSpPr>
        <p:grpSpPr>
          <a:xfrm rot="0">
            <a:off x="246100" y="2023586"/>
            <a:ext cx="14955765" cy="1543050"/>
            <a:chOff x="0" y="0"/>
            <a:chExt cx="3938967" cy="406400"/>
          </a:xfrm>
        </p:grpSpPr>
        <p:sp>
          <p:nvSpPr>
            <p:cNvPr name="Freeform 5" id="5"/>
            <p:cNvSpPr/>
            <p:nvPr/>
          </p:nvSpPr>
          <p:spPr>
            <a:xfrm flipH="false" flipV="false" rot="0">
              <a:off x="0" y="0"/>
              <a:ext cx="3938967" cy="406400"/>
            </a:xfrm>
            <a:custGeom>
              <a:avLst/>
              <a:gdLst/>
              <a:ahLst/>
              <a:cxnLst/>
              <a:rect r="r" b="b" t="t" l="l"/>
              <a:pathLst>
                <a:path h="406400" w="3938967">
                  <a:moveTo>
                    <a:pt x="26400" y="0"/>
                  </a:moveTo>
                  <a:lnTo>
                    <a:pt x="3912567" y="0"/>
                  </a:lnTo>
                  <a:cubicBezTo>
                    <a:pt x="3927147" y="0"/>
                    <a:pt x="3938967" y="11820"/>
                    <a:pt x="3938967" y="26400"/>
                  </a:cubicBezTo>
                  <a:lnTo>
                    <a:pt x="3938967" y="380000"/>
                  </a:lnTo>
                  <a:cubicBezTo>
                    <a:pt x="3938967" y="394580"/>
                    <a:pt x="3927147" y="406400"/>
                    <a:pt x="3912567" y="406400"/>
                  </a:cubicBezTo>
                  <a:lnTo>
                    <a:pt x="26400" y="406400"/>
                  </a:lnTo>
                  <a:cubicBezTo>
                    <a:pt x="11820" y="406400"/>
                    <a:pt x="0" y="394580"/>
                    <a:pt x="0" y="380000"/>
                  </a:cubicBezTo>
                  <a:lnTo>
                    <a:pt x="0" y="26400"/>
                  </a:lnTo>
                  <a:cubicBezTo>
                    <a:pt x="0" y="11820"/>
                    <a:pt x="11820" y="0"/>
                    <a:pt x="26400" y="0"/>
                  </a:cubicBezTo>
                  <a:close/>
                </a:path>
              </a:pathLst>
            </a:custGeom>
            <a:solidFill>
              <a:srgbClr val="FFFFFF">
                <a:alpha val="9804"/>
              </a:srgbClr>
            </a:solidFill>
          </p:spPr>
        </p:sp>
        <p:sp>
          <p:nvSpPr>
            <p:cNvPr name="TextBox 6" id="6"/>
            <p:cNvSpPr txBox="true"/>
            <p:nvPr/>
          </p:nvSpPr>
          <p:spPr>
            <a:xfrm>
              <a:off x="0" y="-38100"/>
              <a:ext cx="3938967" cy="444500"/>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384010" y="3728882"/>
            <a:ext cx="14892592" cy="6558118"/>
          </a:xfrm>
          <a:custGeom>
            <a:avLst/>
            <a:gdLst/>
            <a:ahLst/>
            <a:cxnLst/>
            <a:rect r="r" b="b" t="t" l="l"/>
            <a:pathLst>
              <a:path h="6558118" w="14892592">
                <a:moveTo>
                  <a:pt x="0" y="0"/>
                </a:moveTo>
                <a:lnTo>
                  <a:pt x="14892592" y="0"/>
                </a:lnTo>
                <a:lnTo>
                  <a:pt x="14892592" y="6558118"/>
                </a:lnTo>
                <a:lnTo>
                  <a:pt x="0" y="6558118"/>
                </a:lnTo>
                <a:lnTo>
                  <a:pt x="0" y="0"/>
                </a:lnTo>
                <a:close/>
              </a:path>
            </a:pathLst>
          </a:custGeom>
          <a:blipFill>
            <a:blip r:embed="rId5"/>
            <a:stretch>
              <a:fillRect l="0" t="0" r="0" b="0"/>
            </a:stretch>
          </a:blipFill>
        </p:spPr>
      </p:sp>
      <p:sp>
        <p:nvSpPr>
          <p:cNvPr name="Freeform 8" id="8"/>
          <p:cNvSpPr/>
          <p:nvPr/>
        </p:nvSpPr>
        <p:spPr>
          <a:xfrm flipH="false" flipV="false" rot="0">
            <a:off x="-4927813" y="8272951"/>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907243" y="415290"/>
            <a:ext cx="8722572" cy="1226820"/>
          </a:xfrm>
          <a:prstGeom prst="rect">
            <a:avLst/>
          </a:prstGeom>
        </p:spPr>
        <p:txBody>
          <a:bodyPr anchor="t" rtlCol="false" tIns="0" lIns="0" bIns="0" rIns="0">
            <a:spAutoFit/>
          </a:bodyPr>
          <a:lstStyle/>
          <a:p>
            <a:pPr algn="ctr" marL="0" indent="0" lvl="0">
              <a:lnSpc>
                <a:spcPts val="9623"/>
              </a:lnSpc>
              <a:spcBef>
                <a:spcPct val="0"/>
              </a:spcBef>
            </a:pPr>
            <a:r>
              <a:rPr lang="en-US" sz="8019">
                <a:solidFill>
                  <a:srgbClr val="FFFFFF"/>
                </a:solidFill>
                <a:latin typeface="Now Bold"/>
              </a:rPr>
              <a:t>KPI’S</a:t>
            </a:r>
          </a:p>
        </p:txBody>
      </p:sp>
      <p:sp>
        <p:nvSpPr>
          <p:cNvPr name="TextBox 10" id="10"/>
          <p:cNvSpPr txBox="true"/>
          <p:nvPr/>
        </p:nvSpPr>
        <p:spPr>
          <a:xfrm rot="0">
            <a:off x="384010" y="2156075"/>
            <a:ext cx="14770230" cy="12399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The graph illustrates which courses are the most popular among learners. The course with the highest enrollment count stands out significantly, indicating a strong preference or demand for that specific subject. </a:t>
            </a:r>
          </a:p>
        </p:txBody>
      </p:sp>
      <p:sp>
        <p:nvSpPr>
          <p:cNvPr name="Freeform 11" id="11"/>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1268346" y="2544036"/>
            <a:ext cx="14086873" cy="7623878"/>
          </a:xfrm>
          <a:custGeom>
            <a:avLst/>
            <a:gdLst/>
            <a:ahLst/>
            <a:cxnLst/>
            <a:rect r="r" b="b" t="t" l="l"/>
            <a:pathLst>
              <a:path h="7623878" w="14086873">
                <a:moveTo>
                  <a:pt x="0" y="0"/>
                </a:moveTo>
                <a:lnTo>
                  <a:pt x="14086873" y="0"/>
                </a:lnTo>
                <a:lnTo>
                  <a:pt x="14086873" y="7623878"/>
                </a:lnTo>
                <a:lnTo>
                  <a:pt x="0" y="7623878"/>
                </a:lnTo>
                <a:lnTo>
                  <a:pt x="0" y="0"/>
                </a:lnTo>
                <a:close/>
              </a:path>
            </a:pathLst>
          </a:custGeom>
          <a:blipFill>
            <a:blip r:embed="rId2"/>
            <a:stretch>
              <a:fillRect l="0" t="0" r="0" b="0"/>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5"/>
            <a:stretch>
              <a:fillRect l="0" t="-137172" r="0" b="0"/>
            </a:stretch>
          </a:blipFill>
        </p:spPr>
      </p:sp>
      <p:grpSp>
        <p:nvGrpSpPr>
          <p:cNvPr name="Group 5" id="5"/>
          <p:cNvGrpSpPr/>
          <p:nvPr/>
        </p:nvGrpSpPr>
        <p:grpSpPr>
          <a:xfrm rot="0">
            <a:off x="246100" y="627789"/>
            <a:ext cx="14955765" cy="1389763"/>
            <a:chOff x="0" y="0"/>
            <a:chExt cx="3938967" cy="366028"/>
          </a:xfrm>
        </p:grpSpPr>
        <p:sp>
          <p:nvSpPr>
            <p:cNvPr name="Freeform 6" id="6"/>
            <p:cNvSpPr/>
            <p:nvPr/>
          </p:nvSpPr>
          <p:spPr>
            <a:xfrm flipH="false" flipV="false" rot="0">
              <a:off x="0" y="0"/>
              <a:ext cx="3938967" cy="366028"/>
            </a:xfrm>
            <a:custGeom>
              <a:avLst/>
              <a:gdLst/>
              <a:ahLst/>
              <a:cxnLst/>
              <a:rect r="r" b="b" t="t" l="l"/>
              <a:pathLst>
                <a:path h="366028" w="3938967">
                  <a:moveTo>
                    <a:pt x="26400" y="0"/>
                  </a:moveTo>
                  <a:lnTo>
                    <a:pt x="3912567" y="0"/>
                  </a:lnTo>
                  <a:cubicBezTo>
                    <a:pt x="3927147" y="0"/>
                    <a:pt x="3938967" y="11820"/>
                    <a:pt x="3938967" y="26400"/>
                  </a:cubicBezTo>
                  <a:lnTo>
                    <a:pt x="3938967" y="339628"/>
                  </a:lnTo>
                  <a:cubicBezTo>
                    <a:pt x="3938967" y="354208"/>
                    <a:pt x="3927147" y="366028"/>
                    <a:pt x="3912567" y="366028"/>
                  </a:cubicBezTo>
                  <a:lnTo>
                    <a:pt x="26400" y="366028"/>
                  </a:lnTo>
                  <a:cubicBezTo>
                    <a:pt x="11820" y="366028"/>
                    <a:pt x="0" y="354208"/>
                    <a:pt x="0" y="339628"/>
                  </a:cubicBezTo>
                  <a:lnTo>
                    <a:pt x="0" y="26400"/>
                  </a:lnTo>
                  <a:cubicBezTo>
                    <a:pt x="0" y="11820"/>
                    <a:pt x="11820" y="0"/>
                    <a:pt x="26400" y="0"/>
                  </a:cubicBezTo>
                  <a:close/>
                </a:path>
              </a:pathLst>
            </a:custGeom>
            <a:solidFill>
              <a:srgbClr val="FFFFFF">
                <a:alpha val="9804"/>
              </a:srgbClr>
            </a:solidFill>
          </p:spPr>
        </p:sp>
        <p:sp>
          <p:nvSpPr>
            <p:cNvPr name="TextBox 7" id="7"/>
            <p:cNvSpPr txBox="true"/>
            <p:nvPr/>
          </p:nvSpPr>
          <p:spPr>
            <a:xfrm>
              <a:off x="0" y="-38100"/>
              <a:ext cx="3938967" cy="404128"/>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384010" y="684939"/>
            <a:ext cx="14770230" cy="16590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The "Data Analytics" and "Business Analytics" programs are the most popular, significantly outpacing the others in terms of enrollments. This suggests a strong interest in analytics-related fields among learners.</a:t>
            </a:r>
          </a:p>
          <a:p>
            <a:pPr algn="l">
              <a:lnSpc>
                <a:spcPts val="3346"/>
              </a:lnSpc>
              <a:spcBef>
                <a:spcPct val="0"/>
              </a:spcBef>
            </a:pPr>
          </a:p>
        </p:txBody>
      </p:sp>
      <p:sp>
        <p:nvSpPr>
          <p:cNvPr name="Freeform 9" id="9"/>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698335" y="1779242"/>
            <a:ext cx="12799970" cy="8384388"/>
          </a:xfrm>
          <a:custGeom>
            <a:avLst/>
            <a:gdLst/>
            <a:ahLst/>
            <a:cxnLst/>
            <a:rect r="r" b="b" t="t" l="l"/>
            <a:pathLst>
              <a:path h="8384388" w="12799970">
                <a:moveTo>
                  <a:pt x="0" y="0"/>
                </a:moveTo>
                <a:lnTo>
                  <a:pt x="12799970" y="0"/>
                </a:lnTo>
                <a:lnTo>
                  <a:pt x="12799970" y="8384389"/>
                </a:lnTo>
                <a:lnTo>
                  <a:pt x="0" y="8384389"/>
                </a:lnTo>
                <a:lnTo>
                  <a:pt x="0" y="0"/>
                </a:lnTo>
                <a:close/>
              </a:path>
            </a:pathLst>
          </a:custGeom>
          <a:blipFill>
            <a:blip r:embed="rId2"/>
            <a:stretch>
              <a:fillRect l="0" t="-411" r="0" b="-411"/>
            </a:stretch>
          </a:blipFill>
        </p:spPr>
      </p:sp>
      <p:sp>
        <p:nvSpPr>
          <p:cNvPr name="Freeform 3" id="3"/>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5"/>
            <a:stretch>
              <a:fillRect l="0" t="-137172" r="0" b="0"/>
            </a:stretch>
          </a:blipFill>
        </p:spPr>
      </p:sp>
      <p:grpSp>
        <p:nvGrpSpPr>
          <p:cNvPr name="Group 5" id="5"/>
          <p:cNvGrpSpPr/>
          <p:nvPr/>
        </p:nvGrpSpPr>
        <p:grpSpPr>
          <a:xfrm rot="0">
            <a:off x="246100" y="627789"/>
            <a:ext cx="14955765" cy="1007544"/>
            <a:chOff x="0" y="0"/>
            <a:chExt cx="3938967" cy="265361"/>
          </a:xfrm>
        </p:grpSpPr>
        <p:sp>
          <p:nvSpPr>
            <p:cNvPr name="Freeform 6" id="6"/>
            <p:cNvSpPr/>
            <p:nvPr/>
          </p:nvSpPr>
          <p:spPr>
            <a:xfrm flipH="false" flipV="false" rot="0">
              <a:off x="0" y="0"/>
              <a:ext cx="3938967" cy="265361"/>
            </a:xfrm>
            <a:custGeom>
              <a:avLst/>
              <a:gdLst/>
              <a:ahLst/>
              <a:cxnLst/>
              <a:rect r="r" b="b" t="t" l="l"/>
              <a:pathLst>
                <a:path h="265361" w="3938967">
                  <a:moveTo>
                    <a:pt x="26400" y="0"/>
                  </a:moveTo>
                  <a:lnTo>
                    <a:pt x="3912567" y="0"/>
                  </a:lnTo>
                  <a:cubicBezTo>
                    <a:pt x="3927147" y="0"/>
                    <a:pt x="3938967" y="11820"/>
                    <a:pt x="3938967" y="26400"/>
                  </a:cubicBezTo>
                  <a:lnTo>
                    <a:pt x="3938967" y="238961"/>
                  </a:lnTo>
                  <a:cubicBezTo>
                    <a:pt x="3938967" y="253542"/>
                    <a:pt x="3927147" y="265361"/>
                    <a:pt x="3912567" y="265361"/>
                  </a:cubicBezTo>
                  <a:lnTo>
                    <a:pt x="26400" y="265361"/>
                  </a:lnTo>
                  <a:cubicBezTo>
                    <a:pt x="11820" y="265361"/>
                    <a:pt x="0" y="253542"/>
                    <a:pt x="0" y="238961"/>
                  </a:cubicBezTo>
                  <a:lnTo>
                    <a:pt x="0" y="26400"/>
                  </a:lnTo>
                  <a:cubicBezTo>
                    <a:pt x="0" y="11820"/>
                    <a:pt x="11820" y="0"/>
                    <a:pt x="26400" y="0"/>
                  </a:cubicBezTo>
                  <a:close/>
                </a:path>
              </a:pathLst>
            </a:custGeom>
            <a:solidFill>
              <a:srgbClr val="FFFFFF">
                <a:alpha val="9804"/>
              </a:srgbClr>
            </a:solidFill>
          </p:spPr>
        </p:sp>
        <p:sp>
          <p:nvSpPr>
            <p:cNvPr name="TextBox 7" id="7"/>
            <p:cNvSpPr txBox="true"/>
            <p:nvPr/>
          </p:nvSpPr>
          <p:spPr>
            <a:xfrm>
              <a:off x="0" y="-38100"/>
              <a:ext cx="3938967" cy="303461"/>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384010" y="684939"/>
            <a:ext cx="14770230" cy="1239971"/>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The course vs. duration graph reveals which courses require the most time investment, indicating the complexity or depth of these subjects.</a:t>
            </a:r>
          </a:p>
          <a:p>
            <a:pPr algn="l">
              <a:lnSpc>
                <a:spcPts val="3346"/>
              </a:lnSpc>
              <a:spcBef>
                <a:spcPct val="0"/>
              </a:spcBef>
            </a:pPr>
          </a:p>
        </p:txBody>
      </p:sp>
      <p:sp>
        <p:nvSpPr>
          <p:cNvPr name="Freeform 9" id="9"/>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71C9"/>
        </a:solidFill>
      </p:bgPr>
    </p:bg>
    <p:spTree>
      <p:nvGrpSpPr>
        <p:cNvPr id="1" name=""/>
        <p:cNvGrpSpPr/>
        <p:nvPr/>
      </p:nvGrpSpPr>
      <p:grpSpPr>
        <a:xfrm>
          <a:off x="0" y="0"/>
          <a:ext cx="0" cy="0"/>
          <a:chOff x="0" y="0"/>
          <a:chExt cx="0" cy="0"/>
        </a:xfrm>
      </p:grpSpPr>
      <p:sp>
        <p:nvSpPr>
          <p:cNvPr name="Freeform 2" id="2"/>
          <p:cNvSpPr/>
          <p:nvPr/>
        </p:nvSpPr>
        <p:spPr>
          <a:xfrm flipH="false" flipV="false" rot="0">
            <a:off x="-3359890" y="895352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4" id="4"/>
          <p:cNvSpPr/>
          <p:nvPr/>
        </p:nvSpPr>
        <p:spPr>
          <a:xfrm flipH="false" flipV="false" rot="0">
            <a:off x="15128164" y="-329339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13251" y="2030185"/>
            <a:ext cx="12195846" cy="7935797"/>
          </a:xfrm>
          <a:custGeom>
            <a:avLst/>
            <a:gdLst/>
            <a:ahLst/>
            <a:cxnLst/>
            <a:rect r="r" b="b" t="t" l="l"/>
            <a:pathLst>
              <a:path h="7935797" w="12195846">
                <a:moveTo>
                  <a:pt x="0" y="0"/>
                </a:moveTo>
                <a:lnTo>
                  <a:pt x="12195847" y="0"/>
                </a:lnTo>
                <a:lnTo>
                  <a:pt x="12195847" y="7935797"/>
                </a:lnTo>
                <a:lnTo>
                  <a:pt x="0" y="7935797"/>
                </a:lnTo>
                <a:lnTo>
                  <a:pt x="0" y="0"/>
                </a:lnTo>
                <a:close/>
              </a:path>
            </a:pathLst>
          </a:custGeom>
          <a:blipFill>
            <a:blip r:embed="rId7"/>
            <a:stretch>
              <a:fillRect l="0" t="-78" r="0" b="-78"/>
            </a:stretch>
          </a:blipFill>
        </p:spPr>
      </p:sp>
      <p:grpSp>
        <p:nvGrpSpPr>
          <p:cNvPr name="Group 6" id="6"/>
          <p:cNvGrpSpPr/>
          <p:nvPr/>
        </p:nvGrpSpPr>
        <p:grpSpPr>
          <a:xfrm rot="0">
            <a:off x="246100" y="838200"/>
            <a:ext cx="14862997" cy="795265"/>
            <a:chOff x="0" y="0"/>
            <a:chExt cx="19817330" cy="1060353"/>
          </a:xfrm>
        </p:grpSpPr>
        <p:grpSp>
          <p:nvGrpSpPr>
            <p:cNvPr name="Group 7" id="7"/>
            <p:cNvGrpSpPr/>
            <p:nvPr/>
          </p:nvGrpSpPr>
          <p:grpSpPr>
            <a:xfrm rot="0">
              <a:off x="0" y="0"/>
              <a:ext cx="18752025" cy="1060353"/>
              <a:chOff x="0" y="0"/>
              <a:chExt cx="3704104" cy="209452"/>
            </a:xfrm>
          </p:grpSpPr>
          <p:sp>
            <p:nvSpPr>
              <p:cNvPr name="Freeform 8" id="8"/>
              <p:cNvSpPr/>
              <p:nvPr/>
            </p:nvSpPr>
            <p:spPr>
              <a:xfrm flipH="false" flipV="false" rot="0">
                <a:off x="0" y="0"/>
                <a:ext cx="3704104" cy="209453"/>
              </a:xfrm>
              <a:custGeom>
                <a:avLst/>
                <a:gdLst/>
                <a:ahLst/>
                <a:cxnLst/>
                <a:rect r="r" b="b" t="t" l="l"/>
                <a:pathLst>
                  <a:path h="209453" w="3704104">
                    <a:moveTo>
                      <a:pt x="28074" y="0"/>
                    </a:moveTo>
                    <a:lnTo>
                      <a:pt x="3676029" y="0"/>
                    </a:lnTo>
                    <a:cubicBezTo>
                      <a:pt x="3683475" y="0"/>
                      <a:pt x="3690616" y="2958"/>
                      <a:pt x="3695881" y="8223"/>
                    </a:cubicBezTo>
                    <a:cubicBezTo>
                      <a:pt x="3701146" y="13488"/>
                      <a:pt x="3704104" y="20629"/>
                      <a:pt x="3704104" y="28074"/>
                    </a:cubicBezTo>
                    <a:lnTo>
                      <a:pt x="3704104" y="181378"/>
                    </a:lnTo>
                    <a:cubicBezTo>
                      <a:pt x="3704104" y="188824"/>
                      <a:pt x="3701146" y="195965"/>
                      <a:pt x="3695881" y="201230"/>
                    </a:cubicBezTo>
                    <a:cubicBezTo>
                      <a:pt x="3690616" y="206495"/>
                      <a:pt x="3683475" y="209453"/>
                      <a:pt x="3676029" y="209453"/>
                    </a:cubicBezTo>
                    <a:lnTo>
                      <a:pt x="28074" y="209453"/>
                    </a:lnTo>
                    <a:cubicBezTo>
                      <a:pt x="20629" y="209453"/>
                      <a:pt x="13488" y="206495"/>
                      <a:pt x="8223" y="201230"/>
                    </a:cubicBezTo>
                    <a:cubicBezTo>
                      <a:pt x="2958" y="195965"/>
                      <a:pt x="0" y="188824"/>
                      <a:pt x="0" y="181378"/>
                    </a:cubicBezTo>
                    <a:lnTo>
                      <a:pt x="0" y="28074"/>
                    </a:lnTo>
                    <a:cubicBezTo>
                      <a:pt x="0" y="20629"/>
                      <a:pt x="2958" y="13488"/>
                      <a:pt x="8223" y="8223"/>
                    </a:cubicBezTo>
                    <a:cubicBezTo>
                      <a:pt x="13488" y="2958"/>
                      <a:pt x="20629" y="0"/>
                      <a:pt x="28074" y="0"/>
                    </a:cubicBezTo>
                    <a:close/>
                  </a:path>
                </a:pathLst>
              </a:custGeom>
              <a:solidFill>
                <a:srgbClr val="FFFFFF">
                  <a:alpha val="9804"/>
                </a:srgbClr>
              </a:solidFill>
            </p:spPr>
          </p:sp>
          <p:sp>
            <p:nvSpPr>
              <p:cNvPr name="TextBox 9" id="9"/>
              <p:cNvSpPr txBox="true"/>
              <p:nvPr/>
            </p:nvSpPr>
            <p:spPr>
              <a:xfrm>
                <a:off x="0" y="-38100"/>
                <a:ext cx="3704104" cy="247552"/>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123690" y="187465"/>
              <a:ext cx="19693640" cy="522995"/>
            </a:xfrm>
            <a:prstGeom prst="rect">
              <a:avLst/>
            </a:prstGeom>
          </p:spPr>
          <p:txBody>
            <a:bodyPr anchor="t" rtlCol="false" tIns="0" lIns="0" bIns="0" rIns="0">
              <a:spAutoFit/>
            </a:bodyPr>
            <a:lstStyle/>
            <a:p>
              <a:pPr algn="l" marL="523492" indent="-261746" lvl="1">
                <a:lnSpc>
                  <a:spcPts val="3346"/>
                </a:lnSpc>
                <a:buFont typeface="Arial"/>
                <a:buChar char="•"/>
              </a:pPr>
              <a:r>
                <a:rPr lang="en-US" sz="2424">
                  <a:solidFill>
                    <a:srgbClr val="FFFBFB"/>
                  </a:solidFill>
                  <a:latin typeface="DM Serif Display"/>
                </a:rPr>
                <a:t>This graph shows the name of employees who have spent the most time in learning at Coursera.</a:t>
              </a:r>
            </a:p>
          </p:txBody>
        </p:sp>
      </p:grpSp>
      <p:sp>
        <p:nvSpPr>
          <p:cNvPr name="Freeform 11" id="11"/>
          <p:cNvSpPr/>
          <p:nvPr/>
        </p:nvSpPr>
        <p:spPr>
          <a:xfrm flipH="false" flipV="false" rot="0">
            <a:off x="16538059" y="9190537"/>
            <a:ext cx="1396993" cy="763044"/>
          </a:xfrm>
          <a:custGeom>
            <a:avLst/>
            <a:gdLst/>
            <a:ahLst/>
            <a:cxnLst/>
            <a:rect r="r" b="b" t="t" l="l"/>
            <a:pathLst>
              <a:path h="763044" w="1396993">
                <a:moveTo>
                  <a:pt x="0" y="0"/>
                </a:moveTo>
                <a:lnTo>
                  <a:pt x="1396993" y="0"/>
                </a:lnTo>
                <a:lnTo>
                  <a:pt x="1396993" y="763044"/>
                </a:lnTo>
                <a:lnTo>
                  <a:pt x="0" y="763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DAGIMP83_Sk</dc:identifier>
  <dcterms:modified xsi:type="dcterms:W3CDTF">2011-08-01T06:04:30Z</dcterms:modified>
  <cp:revision>1</cp:revision>
  <dc:title>Employee Learning and Development Analysis at TATA</dc:title>
</cp:coreProperties>
</file>